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61" r:id="rId2"/>
    <p:sldId id="263" r:id="rId3"/>
    <p:sldId id="258" r:id="rId4"/>
    <p:sldId id="259" r:id="rId5"/>
    <p:sldId id="260" r:id="rId6"/>
    <p:sldId id="264" r:id="rId7"/>
    <p:sldId id="274" r:id="rId8"/>
    <p:sldId id="275" r:id="rId9"/>
    <p:sldId id="279" r:id="rId10"/>
    <p:sldId id="276" r:id="rId11"/>
    <p:sldId id="277" r:id="rId12"/>
    <p:sldId id="278" r:id="rId13"/>
    <p:sldId id="266" r:id="rId14"/>
    <p:sldId id="267" r:id="rId15"/>
    <p:sldId id="268" r:id="rId16"/>
    <p:sldId id="269" r:id="rId17"/>
    <p:sldId id="270" r:id="rId18"/>
    <p:sldId id="281" r:id="rId19"/>
    <p:sldId id="271" r:id="rId20"/>
    <p:sldId id="272" r:id="rId21"/>
    <p:sldId id="273"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Oy0sjaBlUkoVMbtfDLSuPC2/Q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33CA86-6A68-475C-B4B2-33433600663F}">
  <a:tblStyle styleId="{E833CA86-6A68-475C-B4B2-33433600663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56259" autoAdjust="0"/>
  </p:normalViewPr>
  <p:slideViewPr>
    <p:cSldViewPr snapToGrid="0">
      <p:cViewPr varScale="1">
        <p:scale>
          <a:sx n="69" d="100"/>
          <a:sy n="69" d="100"/>
        </p:scale>
        <p:origin x="133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268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t>Teacher will set purpose</a:t>
            </a:r>
            <a:r>
              <a:rPr lang="en-US" baseline="0" dirty="0"/>
              <a:t> for reading the article.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baseline="0" dirty="0"/>
              <a:t>Option to initiate a small discussion: Survey students to see if they have visited a zoo.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320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b="1" baseline="0" dirty="0"/>
              <a:t>Model how to respond to Statement 1.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b="1" baseline="0" dirty="0"/>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1" baseline="0" dirty="0"/>
              <a:t>Teacher Talk: </a:t>
            </a:r>
            <a:r>
              <a:rPr lang="en-US" b="0" baseline="0" dirty="0"/>
              <a:t>Let’s try Statement 1 together. </a:t>
            </a:r>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baseline="0" dirty="0"/>
          </a:p>
          <a:p>
            <a:pPr marL="9144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r>
              <a:rPr lang="en-US" b="1" baseline="0" dirty="0"/>
              <a:t>Read Statement</a:t>
            </a:r>
            <a:r>
              <a:rPr lang="en-US" baseline="0" dirty="0"/>
              <a:t>.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dirty="0"/>
              <a:t>Read Statement 1 in your head as</a:t>
            </a:r>
            <a:r>
              <a:rPr lang="en-US" baseline="0" dirty="0"/>
              <a:t> I read it out loud, “</a:t>
            </a:r>
            <a:r>
              <a:rPr lang="en-US" sz="1200" dirty="0">
                <a:effectLst/>
              </a:rPr>
              <a:t>Keeping animals in zoos is inhumane.</a:t>
            </a:r>
            <a:r>
              <a:rPr lang="en-US" baseline="0" dirty="0"/>
              <a:t>.”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b="1" baseline="0" dirty="0"/>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1" baseline="0" dirty="0"/>
              <a:t>B. Decide whether to Agree or Disagree</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sz="1200" b="0" i="0" u="none" strike="noStrike" cap="none" dirty="0">
                <a:solidFill>
                  <a:schemeClr val="dk1"/>
                </a:solidFill>
                <a:effectLst/>
                <a:latin typeface="Calibri"/>
                <a:ea typeface="Calibri"/>
                <a:cs typeface="Calibri"/>
                <a:sym typeface="Calibri"/>
              </a:rPr>
              <a:t>Hmmm, let me think about whether I agree or disagree with that statement. </a:t>
            </a:r>
            <a:r>
              <a:rPr lang="en-US" baseline="0" dirty="0"/>
              <a:t>There is no right or wrong answer. I just make an answer based on what I already know.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sz="1200" b="0" i="0" u="none" strike="noStrike" cap="none" dirty="0">
                <a:solidFill>
                  <a:schemeClr val="dk1"/>
                </a:solidFill>
                <a:effectLst/>
                <a:latin typeface="Calibri"/>
                <a:ea typeface="Calibri"/>
                <a:cs typeface="Calibri"/>
                <a:sym typeface="Calibri"/>
              </a:rPr>
              <a:t>I’m conflicted about this statement. I think animals should be allowed to be wild. But, I also think zoos do their best to recreate an animal’s natural habitat and feed them their natural food. Sometimes zoos are housing animals that no longer have a home in the wild. </a:t>
            </a:r>
            <a:r>
              <a:rPr lang="en-US" baseline="0" dirty="0"/>
              <a:t>What do I know about inhumane? Well, I think that </a:t>
            </a:r>
            <a:r>
              <a:rPr lang="en-US" sz="1200" dirty="0">
                <a:effectLst/>
              </a:rPr>
              <a:t>zoos treat animals well. So I’m going to disagree with that statement.</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b="1" dirty="0">
              <a:effectLst/>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dirty="0">
                <a:effectLst/>
              </a:rPr>
              <a:t>C. Write Your Perspective</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sz="1200" dirty="0">
                <a:effectLst/>
              </a:rPr>
              <a:t>Now what is my perspective (or reason)? Zoos recreate their natural habitat and feed them their natural diet. Zoos provide a home for animals that cannot go back to the wild.</a:t>
            </a:r>
            <a:r>
              <a:rPr lang="en-US" sz="1200" baseline="0" dirty="0">
                <a:effectLst/>
                <a:latin typeface="Times New Roman" panose="02020603050405020304" pitchFamily="18" charset="0"/>
              </a:rPr>
              <a:t> </a:t>
            </a:r>
            <a:r>
              <a:rPr lang="en-US" baseline="0" dirty="0"/>
              <a:t>Let’s write that in the box.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162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1" baseline="0" dirty="0"/>
              <a:t>Practice Statement 2 together.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endParaRPr lang="en-US" b="1" baseline="0" dirty="0"/>
          </a:p>
          <a:p>
            <a:pPr marL="9144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r>
              <a:rPr lang="en-US" b="1" baseline="0" dirty="0"/>
              <a:t>Read Statement</a:t>
            </a:r>
            <a:r>
              <a:rPr lang="en-US" baseline="0" dirty="0"/>
              <a:t>.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Now, let’s read Statement 2 together, “</a:t>
            </a:r>
            <a:r>
              <a:rPr lang="en-US" sz="1200" dirty="0">
                <a:effectLst/>
              </a:rPr>
              <a:t>Zoo breeding programs have successfully protected endangered animals.”</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b="0" baseline="0" dirty="0">
              <a:effectLst/>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B. </a:t>
            </a:r>
            <a:r>
              <a:rPr lang="en-US" b="1" baseline="0" dirty="0"/>
              <a:t>Decide whether to Agree or Disagree.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Do we agree or disagree with that statement? Remember, there is no right or wrong answer. We just think about what we already know about zoos and extinction. What do we think?</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b="1" baseline="0" dirty="0">
              <a:effectLst/>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C. </a:t>
            </a:r>
            <a:r>
              <a:rPr lang="en-US" sz="1200" b="1" dirty="0">
                <a:effectLst/>
              </a:rPr>
              <a:t>Write Your Perspective.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sz="1200" b="0" dirty="0">
                <a:effectLst/>
              </a:rPr>
              <a:t>Now, let’s try to explain why. One reason I agree is because of things I’ve read or heard in the news, so I’m going to write down information about that”. Think about why you might agree or disagree.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41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b="1" baseline="0" dirty="0"/>
              <a:t>Let students try Statement 3 on their own. </a:t>
            </a:r>
          </a:p>
          <a:p>
            <a:endParaRPr lang="en-US" b="1" dirty="0"/>
          </a:p>
          <a:p>
            <a:endParaRPr lang="en-US" dirty="0"/>
          </a:p>
          <a:p>
            <a:pPr marL="971550" marR="0" lvl="1" indent="-28575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r>
              <a:rPr lang="en-US" b="1" baseline="0" dirty="0"/>
              <a:t>Read Statement.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1" baseline="0" dirty="0"/>
              <a:t>Teacher Talk: </a:t>
            </a:r>
            <a:r>
              <a:rPr lang="en-US" baseline="0" dirty="0"/>
              <a:t>Now you read Statement 3 and </a:t>
            </a:r>
            <a:r>
              <a:rPr lang="en-US" sz="1200" b="0" i="0" u="none" strike="noStrike" cap="none" dirty="0">
                <a:solidFill>
                  <a:schemeClr val="dk1"/>
                </a:solidFill>
                <a:effectLst/>
                <a:latin typeface="Calibri"/>
                <a:ea typeface="Calibri"/>
                <a:cs typeface="Calibri"/>
                <a:sym typeface="Calibri"/>
              </a:rPr>
              <a:t>take a moment to think about whether you agree or disagree. Based on your own personal experience or other things you’ve read about the treatment of animals in zoos, do you agree or disagree with this statement? Think about how to explain your opinion to someone else, especially someone who might not think the same way you do?</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b="0" i="0" u="none" strike="noStrike" cap="none" baseline="0" dirty="0">
              <a:solidFill>
                <a:schemeClr val="dk1"/>
              </a:solidFill>
              <a:effectLst/>
              <a:latin typeface="Calibri"/>
              <a:ea typeface="Calibri"/>
              <a:cs typeface="Calibri"/>
              <a:sym typeface="Calibri"/>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i="0" u="none" strike="noStrike" cap="none" baseline="0" dirty="0">
                <a:solidFill>
                  <a:schemeClr val="dk1"/>
                </a:solidFill>
                <a:effectLst/>
                <a:latin typeface="Calibri"/>
                <a:ea typeface="Calibri"/>
                <a:cs typeface="Calibri"/>
                <a:sym typeface="Calibri"/>
              </a:rPr>
              <a:t>B. </a:t>
            </a:r>
            <a:r>
              <a:rPr lang="en-US" b="1" baseline="0" dirty="0"/>
              <a:t>Decide whether to Agree or Disagree &amp; </a:t>
            </a:r>
            <a:r>
              <a:rPr lang="en-US" sz="1200" b="1" dirty="0">
                <a:effectLst/>
              </a:rPr>
              <a:t>Write Your Perspective</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Turn to your shoulder partner. Share your response. “I agree/disagree with this statement because ____.”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Let’s hear some answers from the group. </a:t>
            </a:r>
          </a:p>
          <a:p>
            <a:pPr marL="1428750" lvl="2" indent="-285750">
              <a:buFont typeface="+mj-lt"/>
              <a:buAutoNum type="romanLcPeriod"/>
            </a:pPr>
            <a:endParaRPr lang="en-US" baseline="0" dirty="0"/>
          </a:p>
          <a:p>
            <a:pPr marL="1428750" lvl="2" indent="-285750">
              <a:buFont typeface="+mj-lt"/>
              <a:buAutoNum type="romanLcPeriod"/>
            </a:pPr>
            <a:endParaRPr lang="en-US" baseline="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852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i="0" u="none" strike="noStrike" cap="none" dirty="0">
                <a:solidFill>
                  <a:schemeClr val="dk1"/>
                </a:solidFill>
                <a:effectLst/>
                <a:latin typeface="Calibri"/>
                <a:ea typeface="Calibri"/>
                <a:cs typeface="Calibri"/>
                <a:sym typeface="Calibri"/>
              </a:rPr>
              <a:t>Teacher Talk: </a:t>
            </a:r>
            <a:r>
              <a:rPr lang="en-US" sz="1200" b="0" i="0" u="none" strike="noStrike" cap="none" dirty="0">
                <a:solidFill>
                  <a:schemeClr val="dk1"/>
                </a:solidFill>
                <a:effectLst/>
                <a:latin typeface="Calibri"/>
                <a:ea typeface="Calibri"/>
                <a:cs typeface="Calibri"/>
                <a:sym typeface="Calibri"/>
              </a:rPr>
              <a:t>Now we get to read our article The Future of Zoos. As we read, let’s think about our statements. While reading, it’s our job to find any text evidence that supports or refutes our statements. We will pause periodically to think about new information and how it’s related to our statements. We can use our AR Guides to record evidence related to our statements as we read and record the page number where the evidence was found.</a:t>
            </a:r>
          </a:p>
          <a:p>
            <a:endParaRPr lang="en-US" sz="1200" b="0" i="0" u="none" strike="noStrike" cap="none" dirty="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t>Teacher will guide</a:t>
            </a:r>
            <a:r>
              <a:rPr lang="en-US" baseline="0" dirty="0"/>
              <a:t> students through a first read of the article.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baseline="0" dirty="0"/>
              <a:t>Pause to initiate discussions around central ideas.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627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a:t>
            </a:r>
            <a:r>
              <a:rPr lang="en-US" baseline="0" dirty="0"/>
              <a:t> </a:t>
            </a:r>
            <a:r>
              <a:rPr lang="en-US" dirty="0"/>
              <a:t>Teacher will guide</a:t>
            </a:r>
            <a:r>
              <a:rPr lang="en-US" baseline="0" dirty="0"/>
              <a:t> students through how to collect evidence about a statement.</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641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buFontTx/>
              <a:buNone/>
            </a:pPr>
            <a:r>
              <a:rPr lang="en-US" sz="1200" b="0" i="0" u="none" strike="noStrike" cap="none" dirty="0">
                <a:solidFill>
                  <a:schemeClr val="dk1"/>
                </a:solidFill>
                <a:effectLst/>
                <a:latin typeface="Calibri"/>
                <a:ea typeface="Calibri"/>
                <a:cs typeface="Calibri"/>
                <a:sym typeface="Calibri"/>
              </a:rPr>
              <a:t>So, I think this is related to the statement that zoos are inhumane. I’m going to record my evidence and the page number on my guide.</a:t>
            </a:r>
            <a:endParaRPr lang="en-US" baseline="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488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Practice completing the text evidence column of the AR Guide:</a:t>
            </a:r>
          </a:p>
          <a:p>
            <a:pPr marL="228600" indent="0">
              <a:buNone/>
            </a:pPr>
            <a:r>
              <a:rPr lang="en-US" baseline="0" dirty="0"/>
              <a:t>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r>
              <a:rPr lang="en-US" baseline="0" dirty="0"/>
              <a:t>Let’s look at Statement 1, “</a:t>
            </a:r>
            <a:r>
              <a:rPr lang="en-US" sz="1200" dirty="0">
                <a:effectLst/>
              </a:rPr>
              <a:t>Keeping animals in zoos is inhumane.</a:t>
            </a:r>
            <a:r>
              <a:rPr lang="en-US" baseline="0" dirty="0"/>
              <a:t>.” I am going to go back to the beginning of the article and read to see if there is information about whether zoos are inhumane. </a:t>
            </a:r>
          </a:p>
          <a:p>
            <a:pPr marL="1428750" lvl="2" indent="-285750">
              <a:buFont typeface="+mj-lt"/>
              <a:buAutoNum type="romanLcPeriod"/>
            </a:pPr>
            <a:r>
              <a:rPr lang="en-US" baseline="0" dirty="0"/>
              <a:t>On the 1</a:t>
            </a:r>
            <a:r>
              <a:rPr lang="en-US" baseline="30000" dirty="0"/>
              <a:t>st</a:t>
            </a:r>
            <a:r>
              <a:rPr lang="en-US" baseline="0" dirty="0"/>
              <a:t> column of </a:t>
            </a:r>
            <a:r>
              <a:rPr lang="en-US" baseline="0" dirty="0" err="1"/>
              <a:t>pg</a:t>
            </a:r>
            <a:r>
              <a:rPr lang="en-US" baseline="0" dirty="0"/>
              <a:t> 12, it says that critics argue zoos are inhumane. How are they inhumane? Let’s write that in our box. </a:t>
            </a:r>
          </a:p>
          <a:p>
            <a:pPr marL="1428750" lvl="2" indent="-285750">
              <a:buFont typeface="+mj-lt"/>
              <a:buAutoNum type="romanLcPeriod"/>
            </a:pPr>
            <a:r>
              <a:rPr lang="en-US" baseline="0" dirty="0"/>
              <a:t>Keep reading, what do zoo critics think of zoos? Does that fit with being inhumane? Let’s write that in our box. </a:t>
            </a:r>
          </a:p>
          <a:p>
            <a:pPr marL="1428750" lvl="2" indent="-285750">
              <a:buFont typeface="+mj-lt"/>
              <a:buAutoNum type="romanLcPeriod"/>
            </a:pPr>
            <a:r>
              <a:rPr lang="en-US" baseline="0" dirty="0"/>
              <a:t>We have lots of information for this statement so let’s move to the next. </a:t>
            </a:r>
          </a:p>
          <a:p>
            <a:pPr marL="1428750" lvl="2" indent="-285750">
              <a:buFont typeface="+mj-lt"/>
              <a:buAutoNum type="romanLcPeriod"/>
            </a:pPr>
            <a:endParaRPr lang="en-US" baseline="0" dirty="0"/>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a:buAutoNum type="alphaUcPeriod"/>
              <a:tabLst/>
              <a:defRPr/>
            </a:pPr>
            <a:r>
              <a:rPr lang="en-US" baseline="0" dirty="0"/>
              <a:t>Statement 2 says, “</a:t>
            </a:r>
            <a:r>
              <a:rPr lang="en-US" sz="1200" dirty="0">
                <a:effectLst/>
              </a:rPr>
              <a:t>Zoo breeding programs have successfully protected endangered animals</a:t>
            </a:r>
            <a:r>
              <a:rPr lang="en-US" baseline="0" dirty="0"/>
              <a:t>.” Is there a specific section in our text that talks about zoos breeding endangered animals? Let’s look within those sections for information about this statement. </a:t>
            </a:r>
          </a:p>
          <a:p>
            <a:pPr marL="1428750" lvl="2" indent="-285750">
              <a:buFont typeface="+mj-lt"/>
              <a:buAutoNum type="romanLcPeriod"/>
            </a:pPr>
            <a:r>
              <a:rPr lang="en-US" baseline="0" dirty="0"/>
              <a:t>How are their actions successful? Let’s write that information down.  </a:t>
            </a:r>
          </a:p>
          <a:p>
            <a:pPr marL="1428750" marR="0" lvl="2" indent="-285750" algn="l" defTabSz="914400" rtl="0" eaLnBrk="1" fontAlgn="auto" latinLnBrk="0" hangingPunct="1">
              <a:lnSpc>
                <a:spcPct val="100000"/>
              </a:lnSpc>
              <a:spcBef>
                <a:spcPts val="0"/>
              </a:spcBef>
              <a:spcAft>
                <a:spcPts val="0"/>
              </a:spcAft>
              <a:buClr>
                <a:srgbClr val="000000"/>
              </a:buClr>
              <a:buSzPts val="1400"/>
              <a:buFont typeface="+mj-lt"/>
              <a:buAutoNum type="romanLcPeriod"/>
              <a:tabLst/>
              <a:defRPr/>
            </a:pPr>
            <a:r>
              <a:rPr lang="en-US" baseline="0" dirty="0"/>
              <a:t>How are their actions unsuccessful? Let’s write that information down. </a:t>
            </a:r>
          </a:p>
          <a:p>
            <a:pPr marL="1428750" marR="0" lvl="2" indent="-285750" algn="l" defTabSz="914400" rtl="0" eaLnBrk="1" fontAlgn="auto" latinLnBrk="0" hangingPunct="1">
              <a:lnSpc>
                <a:spcPct val="100000"/>
              </a:lnSpc>
              <a:spcBef>
                <a:spcPts val="0"/>
              </a:spcBef>
              <a:spcAft>
                <a:spcPts val="0"/>
              </a:spcAft>
              <a:buClr>
                <a:srgbClr val="000000"/>
              </a:buClr>
              <a:buSzPts val="1400"/>
              <a:buFont typeface="+mj-lt"/>
              <a:buAutoNum type="romanLcPeriod"/>
              <a:tabLst/>
              <a:defRPr/>
            </a:pPr>
            <a:r>
              <a:rPr lang="en-US" baseline="0" dirty="0"/>
              <a:t>We have lots of information for this statement so let’s move to the next. </a:t>
            </a:r>
          </a:p>
          <a:p>
            <a:pPr marL="1428750" lvl="2" indent="-285750">
              <a:buFont typeface="+mj-lt"/>
              <a:buAutoNum type="romanLcPeriod"/>
            </a:pPr>
            <a:endParaRPr lang="en-US" baseline="0" dirty="0"/>
          </a:p>
          <a:p>
            <a:pPr marL="971550" lvl="1" indent="-285750">
              <a:buFont typeface="+mj-lt"/>
              <a:buAutoNum type="alphaUcPeriod"/>
            </a:pPr>
            <a:r>
              <a:rPr lang="en-US" baseline="0" dirty="0"/>
              <a:t>Read Statement 3 to me. Is there a specific section in the text that talks about zoos and animal conservation?</a:t>
            </a:r>
          </a:p>
          <a:p>
            <a:pPr marL="1428750" lvl="2" indent="-285750">
              <a:buFont typeface="+mj-lt"/>
              <a:buAutoNum type="romanLcPeriod"/>
            </a:pPr>
            <a:r>
              <a:rPr lang="en-US" baseline="0" dirty="0"/>
              <a:t>Read those sections by yourself. Then, write down the evidence you find about animal conservation. </a:t>
            </a:r>
          </a:p>
          <a:p>
            <a:pPr marL="1428750" lvl="2" indent="-285750">
              <a:buFont typeface="+mj-lt"/>
              <a:buAutoNum type="romanLcPeriod"/>
            </a:pPr>
            <a:r>
              <a:rPr lang="en-US" baseline="0" dirty="0"/>
              <a:t>Now, share your evidence with your shoulder partner.</a:t>
            </a:r>
          </a:p>
          <a:p>
            <a:pPr marL="1428750" lvl="2" indent="-285750">
              <a:buFont typeface="+mj-lt"/>
              <a:buAutoNum type="romanLcPeriod"/>
            </a:pPr>
            <a:r>
              <a:rPr lang="en-US" baseline="0" dirty="0"/>
              <a:t>Let’s hear some evidence from the group.  </a:t>
            </a:r>
          </a:p>
          <a:p>
            <a:pPr marL="228600" indent="0">
              <a:buNone/>
            </a:pPr>
            <a:endParaRPr lang="en-US" baseline="0" dirty="0"/>
          </a:p>
          <a:p>
            <a:pPr marL="228600" indent="0">
              <a:buNone/>
            </a:pPr>
            <a:endParaRPr lang="en-US" dirty="0"/>
          </a:p>
          <a:p>
            <a:pPr marL="228600" indent="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92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a:t>
            </a:r>
            <a:r>
              <a:rPr lang="en-US" baseline="0" dirty="0"/>
              <a:t> </a:t>
            </a:r>
            <a:r>
              <a:rPr lang="en-US" dirty="0"/>
              <a:t> Teacher will guide</a:t>
            </a:r>
            <a:r>
              <a:rPr lang="en-US" baseline="0" dirty="0"/>
              <a:t> students through the final perspective after reading.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028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buFont typeface="+mj-lt"/>
              <a:buNone/>
            </a:pPr>
            <a:r>
              <a:rPr lang="en-US" baseline="0" dirty="0"/>
              <a:t>Practice completing the perspective after reading column of the AR Guide:</a:t>
            </a:r>
          </a:p>
          <a:p>
            <a:pPr marL="228600" lvl="0" indent="0">
              <a:buFont typeface="+mj-lt"/>
              <a:buNone/>
            </a:pPr>
            <a:endParaRPr lang="en-US" baseline="0" dirty="0"/>
          </a:p>
          <a:p>
            <a:pPr lvl="1">
              <a:buFont typeface="+mj-lt"/>
              <a:buAutoNum type="alphaUcPeriod"/>
            </a:pPr>
            <a:r>
              <a:rPr lang="en-US" baseline="0" dirty="0"/>
              <a:t>I am going to form my final perspective on Statement 1. </a:t>
            </a:r>
          </a:p>
          <a:p>
            <a:pPr lvl="2">
              <a:buFont typeface="+mj-lt"/>
              <a:buAutoNum type="romanLcPeriod"/>
            </a:pPr>
            <a:r>
              <a:rPr lang="en-US" baseline="0" dirty="0"/>
              <a:t>To do this, I must read through the entire row of information on the statement. I start with the statement, whether I agreed or disagreed, my first perspective, and all the text evidence. </a:t>
            </a:r>
          </a:p>
          <a:p>
            <a:pPr lvl="2">
              <a:buFont typeface="+mj-lt"/>
              <a:buAutoNum type="romanLcPeriod"/>
            </a:pPr>
            <a:r>
              <a:rPr lang="en-US" baseline="0" dirty="0"/>
              <a:t>Teacher will read through this information with class participation as needed.  </a:t>
            </a:r>
          </a:p>
          <a:p>
            <a:pPr lvl="2">
              <a:buFont typeface="+mj-lt"/>
              <a:buAutoNum type="romanLcPeriod"/>
            </a:pPr>
            <a:r>
              <a:rPr lang="en-US" baseline="0" dirty="0"/>
              <a:t>Now I ask myself, do I still agree or disagree? What is my perspective on the statement now?</a:t>
            </a:r>
          </a:p>
          <a:p>
            <a:pPr lvl="2">
              <a:buFont typeface="+mj-lt"/>
              <a:buAutoNum type="romanLcPeriod"/>
            </a:pPr>
            <a:r>
              <a:rPr lang="en-US" baseline="0" dirty="0"/>
              <a:t>When I think about something that is inhumane, I think of something that is exceptionally cruel and brutal. I think the signs of distress animals show in zoos is cruel, so I’m going to write that down. I will write this down in the box. </a:t>
            </a:r>
          </a:p>
          <a:p>
            <a:pPr marL="1428750" lvl="2" indent="-285750">
              <a:buFont typeface="+mj-lt"/>
              <a:buAutoNum type="romanLcPeriod"/>
            </a:pPr>
            <a:endParaRPr lang="en-US" baseline="0" dirty="0"/>
          </a:p>
          <a:p>
            <a:pPr lvl="1">
              <a:buAutoNum type="alphaUcPeriod"/>
            </a:pPr>
            <a:r>
              <a:rPr lang="en-US" baseline="0" dirty="0"/>
              <a:t>Now, let’s work together to form our final perspective for statement 2. </a:t>
            </a:r>
          </a:p>
          <a:p>
            <a:pPr lvl="2">
              <a:buAutoNum type="romanLcPeriod"/>
            </a:pPr>
            <a:r>
              <a:rPr lang="en-US" baseline="0" dirty="0"/>
              <a:t>Let’s read the entire row of information. </a:t>
            </a:r>
          </a:p>
          <a:p>
            <a:pPr lvl="2">
              <a:buAutoNum type="romanLcPeriod"/>
            </a:pPr>
            <a:r>
              <a:rPr lang="en-US" baseline="0" dirty="0"/>
              <a:t>Do we still agree? What is our perspective now? </a:t>
            </a:r>
          </a:p>
          <a:p>
            <a:pPr lvl="2">
              <a:buAutoNum type="romanLcPeriod"/>
            </a:pPr>
            <a:r>
              <a:rPr lang="en-US" baseline="0" dirty="0"/>
              <a:t>Remember, there is no right or wrong answer. We just think about what we already know about zoos and extinction. What do we think? Let’s write the answer in the box. </a:t>
            </a:r>
          </a:p>
          <a:p>
            <a:pPr marL="1428750" lvl="2" indent="-285750">
              <a:buFont typeface="+mj-lt"/>
              <a:buAutoNum type="romanLcPeriod"/>
            </a:pPr>
            <a:endParaRPr lang="en-US" baseline="0" dirty="0"/>
          </a:p>
          <a:p>
            <a:pPr marL="971550" lvl="1" indent="-285750">
              <a:buFont typeface="+mj-lt"/>
              <a:buAutoNum type="alphaUcPeriod"/>
            </a:pPr>
            <a:r>
              <a:rPr lang="en-US" baseline="0" dirty="0"/>
              <a:t>Now you form your final perspective on statement 3. </a:t>
            </a:r>
          </a:p>
          <a:p>
            <a:pPr marL="1428750" lvl="2" indent="-285750">
              <a:buFont typeface="+mj-lt"/>
              <a:buAutoNum type="romanLcPeriod"/>
            </a:pPr>
            <a:r>
              <a:rPr lang="en-US" baseline="0" dirty="0"/>
              <a:t>Read the entire row of information by yourself. </a:t>
            </a:r>
          </a:p>
          <a:p>
            <a:pPr marL="1428750" lvl="2" indent="-285750">
              <a:buFont typeface="+mj-lt"/>
              <a:buAutoNum type="romanLcPeriod"/>
            </a:pPr>
            <a:r>
              <a:rPr lang="en-US" baseline="0" dirty="0"/>
              <a:t>Make your decision on whether you still agree or disagree.</a:t>
            </a:r>
          </a:p>
          <a:p>
            <a:pPr marL="1428750" lvl="2" indent="-285750">
              <a:buFont typeface="+mj-lt"/>
              <a:buAutoNum type="romanLcPeriod"/>
            </a:pPr>
            <a:r>
              <a:rPr lang="en-US" baseline="0" dirty="0"/>
              <a:t>Write your perspective down. </a:t>
            </a:r>
          </a:p>
          <a:p>
            <a:pPr marL="1428750" lvl="2" indent="-285750">
              <a:buFont typeface="+mj-lt"/>
              <a:buAutoNum type="romanLcPeriod"/>
            </a:pPr>
            <a:r>
              <a:rPr lang="en-US" baseline="0" dirty="0"/>
              <a:t>Give students 5-7 minutes to respond. </a:t>
            </a:r>
          </a:p>
          <a:p>
            <a:pPr marL="1428750" lvl="2" indent="-285750">
              <a:buFont typeface="+mj-lt"/>
              <a:buAutoNum type="romanLcPeriod"/>
            </a:pPr>
            <a:r>
              <a:rPr lang="en-US" baseline="0" dirty="0"/>
              <a:t>Turn to your shoulder partner. Share your response. “After reading, I think that ____.” </a:t>
            </a:r>
          </a:p>
          <a:p>
            <a:pPr marL="1428750" lvl="2" indent="-285750">
              <a:buFont typeface="+mj-lt"/>
              <a:buAutoNum type="romanLcPeriod"/>
            </a:pPr>
            <a:r>
              <a:rPr lang="en-US" baseline="0" dirty="0"/>
              <a:t>Let’s hear some answers from the group. </a:t>
            </a:r>
          </a:p>
          <a:p>
            <a:pPr marL="228600" indent="0">
              <a:buNone/>
            </a:pPr>
            <a:endParaRPr lang="en-US" baseline="0" dirty="0"/>
          </a:p>
          <a:p>
            <a:pPr marL="228600" indent="0">
              <a:buNone/>
            </a:pPr>
            <a:endParaRPr lang="en-US" dirty="0"/>
          </a:p>
          <a:p>
            <a:pPr marL="228600" indent="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261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b="1" baseline="0" dirty="0"/>
              <a:t>Let students try Statement 3 on their own. </a:t>
            </a:r>
          </a:p>
          <a:p>
            <a:endParaRPr lang="en-US" b="1" dirty="0"/>
          </a:p>
          <a:p>
            <a:endParaRPr lang="en-US" dirty="0"/>
          </a:p>
          <a:p>
            <a:pPr marL="971550" marR="0" lvl="1" indent="-285750" algn="l" defTabSz="914400" rtl="0" eaLnBrk="1" fontAlgn="auto" latinLnBrk="0" hangingPunct="1">
              <a:lnSpc>
                <a:spcPct val="100000"/>
              </a:lnSpc>
              <a:spcBef>
                <a:spcPts val="0"/>
              </a:spcBef>
              <a:spcAft>
                <a:spcPts val="0"/>
              </a:spcAft>
              <a:buClr>
                <a:srgbClr val="000000"/>
              </a:buClr>
              <a:buSzPts val="1400"/>
              <a:buFont typeface="+mj-lt"/>
              <a:buAutoNum type="alphaUcPeriod"/>
              <a:tabLst/>
              <a:defRPr/>
            </a:pPr>
            <a:r>
              <a:rPr lang="en-US" b="1" baseline="0" dirty="0"/>
              <a:t>Read Statement.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1" baseline="0" dirty="0"/>
              <a:t>Teacher Talk: </a:t>
            </a:r>
            <a:r>
              <a:rPr lang="en-US" baseline="0" dirty="0"/>
              <a:t>Now you read Statement 3 and </a:t>
            </a:r>
            <a:r>
              <a:rPr lang="en-US" sz="1200" b="0" i="0" u="none" strike="noStrike" cap="none" dirty="0">
                <a:solidFill>
                  <a:schemeClr val="dk1"/>
                </a:solidFill>
                <a:effectLst/>
                <a:latin typeface="Calibri"/>
                <a:ea typeface="Calibri"/>
                <a:cs typeface="Calibri"/>
                <a:sym typeface="Calibri"/>
              </a:rPr>
              <a:t>take a moment to think about whether you agree or disagree. Based on your own personal experience or other things you’ve read about the treatment of animals in zoos, do you agree or disagree with this statement? Think about how to explain your opinion to someone else, especially someone who might not think the same way you do?</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200" b="0" i="0" u="none" strike="noStrike" cap="none" baseline="0" dirty="0">
              <a:solidFill>
                <a:schemeClr val="dk1"/>
              </a:solidFill>
              <a:effectLst/>
              <a:latin typeface="Calibri"/>
              <a:ea typeface="Calibri"/>
              <a:cs typeface="Calibri"/>
              <a:sym typeface="Calibri"/>
            </a:endParaRP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i="0" u="none" strike="noStrike" cap="none" baseline="0" dirty="0">
                <a:solidFill>
                  <a:schemeClr val="dk1"/>
                </a:solidFill>
                <a:effectLst/>
                <a:latin typeface="Calibri"/>
                <a:ea typeface="Calibri"/>
                <a:cs typeface="Calibri"/>
                <a:sym typeface="Calibri"/>
              </a:rPr>
              <a:t>B. </a:t>
            </a:r>
            <a:r>
              <a:rPr lang="en-US" b="1" baseline="0" dirty="0"/>
              <a:t>Decide whether to Agree or Disagree &amp; </a:t>
            </a:r>
            <a:r>
              <a:rPr lang="en-US" sz="1200" b="1" dirty="0">
                <a:effectLst/>
              </a:rPr>
              <a:t>Write Your Perspective</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Turn to your shoulder partner. Share your response. “I agree/disagree with this statement because ____.” </a:t>
            </a:r>
          </a:p>
          <a:p>
            <a:pPr marL="6858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200" b="1" baseline="0" dirty="0">
                <a:effectLst/>
              </a:rPr>
              <a:t>Teacher Talk: </a:t>
            </a:r>
            <a:r>
              <a:rPr lang="en-US" baseline="0" dirty="0"/>
              <a:t>Let’s hear some answers from the group. </a:t>
            </a:r>
          </a:p>
          <a:p>
            <a:pPr marL="1428750" lvl="2" indent="-285750">
              <a:buFont typeface="+mj-lt"/>
              <a:buAutoNum type="romanLcPeriod"/>
            </a:pPr>
            <a:endParaRPr lang="en-US" baseline="0" dirty="0"/>
          </a:p>
          <a:p>
            <a:pPr marL="1428750" lvl="2" indent="-285750">
              <a:buFont typeface="+mj-lt"/>
              <a:buAutoNum type="romanLcPeriod"/>
            </a:pPr>
            <a:endParaRPr lang="en-US" baseline="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79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Teacher will set purpose</a:t>
            </a:r>
            <a:r>
              <a:rPr lang="en-US" baseline="0" dirty="0"/>
              <a:t> for vocabulary map.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691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Introduce word and cognate (if applicable):</a:t>
            </a:r>
            <a:r>
              <a:rPr lang="en-US" sz="1200" b="0" i="1" u="none" strike="noStrike" dirty="0">
                <a:solidFill>
                  <a:schemeClr val="dk1"/>
                </a:solidFill>
                <a:latin typeface="Calibri"/>
                <a:ea typeface="Calibri"/>
                <a:cs typeface="Calibri"/>
                <a:sym typeface="Calibri"/>
              </a:rPr>
              <a:t> This word is ____. What word? If you speak Spanish</a:t>
            </a:r>
            <a:r>
              <a:rPr lang="en-US" sz="1200" b="0" i="1" u="none" strike="noStrike" baseline="0" dirty="0">
                <a:solidFill>
                  <a:schemeClr val="dk1"/>
                </a:solidFill>
                <a:latin typeface="Calibri"/>
                <a:ea typeface="Calibri"/>
                <a:cs typeface="Calibri"/>
                <a:sym typeface="Calibri"/>
              </a:rPr>
              <a:t>, you might be familiar with the Spanish word ______. </a:t>
            </a:r>
            <a:endParaRPr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State definition: </a:t>
            </a:r>
            <a:r>
              <a:rPr lang="en-US" sz="1200" b="0" i="1" u="none" strike="noStrike" dirty="0">
                <a:solidFill>
                  <a:schemeClr val="dk1"/>
                </a:solidFill>
                <a:latin typeface="Calibri"/>
                <a:ea typeface="Calibri"/>
                <a:cs typeface="Calibri"/>
                <a:sym typeface="Calibri"/>
              </a:rPr>
              <a:t>___ means ____.</a:t>
            </a:r>
            <a:r>
              <a:rPr lang="en-US" sz="1200" b="0" i="0" u="none" strike="noStrike" dirty="0">
                <a:solidFill>
                  <a:schemeClr val="dk1"/>
                </a:solidFill>
                <a:latin typeface="Calibri"/>
                <a:ea typeface="Calibri"/>
                <a:cs typeface="Calibri"/>
                <a:sym typeface="Calibri"/>
              </a:rPr>
              <a:t> </a:t>
            </a:r>
            <a:r>
              <a:rPr lang="en-US" sz="1200" b="0" i="1" u="none" strike="noStrike" dirty="0">
                <a:solidFill>
                  <a:schemeClr val="dk1"/>
                </a:solidFill>
                <a:latin typeface="Calibri"/>
                <a:ea typeface="Calibri"/>
                <a:cs typeface="Calibri"/>
                <a:sym typeface="Calibri"/>
              </a:rPr>
              <a:t>What does ___ mean?</a:t>
            </a:r>
            <a:endParaRPr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Discuss example: Use image to help explain the word.</a:t>
            </a:r>
            <a:endParaRPr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4. Share synonyms with class</a:t>
            </a:r>
            <a:endParaRPr dirty="0"/>
          </a:p>
          <a:p>
            <a:pPr marL="0" lvl="0" indent="0" algn="l" rtl="0">
              <a:spcBef>
                <a:spcPts val="0"/>
              </a:spcBef>
              <a:spcAft>
                <a:spcPts val="0"/>
              </a:spcAft>
              <a:buNone/>
            </a:pPr>
            <a:br>
              <a:rPr lang="en-US" dirty="0"/>
            </a:br>
            <a:endParaRPr dirty="0"/>
          </a:p>
        </p:txBody>
      </p:sp>
    </p:spTree>
    <p:extLst>
      <p:ext uri="{BB962C8B-B14F-4D97-AF65-F5344CB8AC3E}">
        <p14:creationId xmlns:p14="http://schemas.microsoft.com/office/powerpoint/2010/main" val="25886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1. Review example 1: (reading options: Teacher read, students follow; Choral Read; Cloze Read; Volunteer)</a:t>
            </a:r>
            <a:endParaRPr sz="1100"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-Discuss how vocabulary word applies in scenario. </a:t>
            </a:r>
            <a:endParaRPr sz="1100" b="0"/>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2. Review example 1: (reading options: Teacher read, students follow; Choral Read; Cloze Read; Volunteer) </a:t>
            </a:r>
            <a:endParaRPr sz="1100"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-Discuss how vocabulary word applies in scenario. </a:t>
            </a:r>
            <a:endParaRPr sz="1100" b="0"/>
          </a:p>
          <a:p>
            <a:pPr marL="0" lvl="0" indent="0" algn="l" rtl="0">
              <a:spcBef>
                <a:spcPts val="0"/>
              </a:spcBef>
              <a:spcAft>
                <a:spcPts val="0"/>
              </a:spcAft>
              <a:buNone/>
            </a:pPr>
            <a:br>
              <a:rPr lang="en-US" sz="1100"/>
            </a:br>
            <a:endParaRPr/>
          </a:p>
        </p:txBody>
      </p:sp>
    </p:spTree>
    <p:extLst>
      <p:ext uri="{BB962C8B-B14F-4D97-AF65-F5344CB8AC3E}">
        <p14:creationId xmlns:p14="http://schemas.microsoft.com/office/powerpoint/2010/main" val="383446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Read Turn and Talk 1. </a:t>
            </a:r>
            <a:endParaRPr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Partner students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Have partner 1 share their response. After 10-15 seconds, have partner 2 share their response.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Bring class back together to discuss sample responses. </a:t>
            </a:r>
            <a:endParaRPr dirty="0"/>
          </a:p>
          <a:p>
            <a:pPr marL="0" lvl="0" indent="0" algn="l" rtl="0">
              <a:spcBef>
                <a:spcPts val="0"/>
              </a:spcBef>
              <a:spcAft>
                <a:spcPts val="0"/>
              </a:spcAft>
              <a:buNone/>
            </a:pPr>
            <a:br>
              <a:rPr lang="en-US" b="0" dirty="0"/>
            </a:br>
            <a:r>
              <a:rPr lang="en-US" sz="1200" b="0" i="0" u="none" strike="noStrike" dirty="0">
                <a:solidFill>
                  <a:schemeClr val="dk1"/>
                </a:solidFill>
                <a:latin typeface="Calibri"/>
                <a:ea typeface="Calibri"/>
                <a:cs typeface="Calibri"/>
                <a:sym typeface="Calibri"/>
              </a:rPr>
              <a:t>2. Read Turn and Talk 2. </a:t>
            </a:r>
            <a:endParaRPr b="0"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Partner students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Have partner 1 share their response. After 10-15 seconds, have partner 2 share their response.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 Bring class back together to discuss sample responses. </a:t>
            </a:r>
            <a:endParaRPr dirty="0"/>
          </a:p>
          <a:p>
            <a:pPr marL="0" lvl="0" indent="0" algn="l" rtl="0">
              <a:spcBef>
                <a:spcPts val="0"/>
              </a:spcBef>
              <a:spcAft>
                <a:spcPts val="0"/>
              </a:spcAft>
              <a:buNone/>
            </a:pPr>
            <a:br>
              <a:rPr lang="en-US" b="0" dirty="0"/>
            </a:br>
            <a:r>
              <a:rPr lang="en-US" sz="1200" b="0" i="0" u="none" strike="noStrike" dirty="0">
                <a:solidFill>
                  <a:schemeClr val="dk1"/>
                </a:solidFill>
                <a:latin typeface="Calibri"/>
                <a:ea typeface="Calibri"/>
                <a:cs typeface="Calibri"/>
                <a:sym typeface="Calibri"/>
              </a:rPr>
              <a:t>Remember frequent and distributed practice supports long term retention and use of words. </a:t>
            </a:r>
            <a:endParaRPr b="0" dirty="0"/>
          </a:p>
          <a:p>
            <a:pPr marL="0" lvl="0" indent="0" algn="l" rtl="0">
              <a:spcBef>
                <a:spcPts val="0"/>
              </a:spcBef>
              <a:spcAft>
                <a:spcPts val="0"/>
              </a:spcAft>
              <a:buNone/>
            </a:pPr>
            <a:br>
              <a:rPr lang="en-US" dirty="0"/>
            </a:br>
            <a:endParaRPr dirty="0"/>
          </a:p>
        </p:txBody>
      </p:sp>
    </p:spTree>
    <p:extLst>
      <p:ext uri="{BB962C8B-B14F-4D97-AF65-F5344CB8AC3E}">
        <p14:creationId xmlns:p14="http://schemas.microsoft.com/office/powerpoint/2010/main" val="399148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Teacher will set purpose</a:t>
            </a:r>
            <a:r>
              <a:rPr lang="en-US" baseline="0" dirty="0"/>
              <a:t> for and introduce the anticipation-reaction guide.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51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Introduce the Guide: This</a:t>
            </a:r>
            <a:r>
              <a:rPr lang="en-US" baseline="0" dirty="0"/>
              <a:t> is our anticipation-reaction guide or AR guide for short. </a:t>
            </a:r>
          </a:p>
          <a:p>
            <a:pPr>
              <a:buFontTx/>
              <a:buChar char="-"/>
            </a:pPr>
            <a:r>
              <a:rPr lang="en-US" baseline="0" dirty="0"/>
              <a:t>Go ahead and write your name in the corner. We will use our AR over multiple days to take notes while we read. You will turn it in at the end of the week. </a:t>
            </a:r>
          </a:p>
          <a:p>
            <a:pPr>
              <a:buFontTx/>
              <a:buChar char="-"/>
            </a:pPr>
            <a:endParaRPr lang="en-US" baseline="0" dirty="0"/>
          </a:p>
          <a:p>
            <a:pPr marL="228600" indent="0">
              <a:buFontTx/>
              <a:buNone/>
            </a:pPr>
            <a:r>
              <a:rPr lang="en-US" baseline="0" dirty="0"/>
              <a:t>2. Review parts of the Guide: Let’s take a look at the parts of the AR first. </a:t>
            </a:r>
          </a:p>
          <a:p>
            <a:pPr>
              <a:buFontTx/>
              <a:buChar char="-"/>
            </a:pPr>
            <a:r>
              <a:rPr lang="en-US" baseline="0" dirty="0"/>
              <a:t>There are titles for each of the columns in the first row. Let’s read those out loud together. </a:t>
            </a:r>
          </a:p>
          <a:p>
            <a:pPr>
              <a:buFontTx/>
              <a:buChar char="-"/>
            </a:pPr>
            <a:endParaRPr lang="en-US" baseline="0" dirty="0"/>
          </a:p>
          <a:p>
            <a:pPr marL="228600" indent="0">
              <a:buFontTx/>
              <a:buNone/>
            </a:pPr>
            <a:r>
              <a:rPr lang="en-US" baseline="0" dirty="0"/>
              <a:t>3. Review the steps/process of the AR Guide: </a:t>
            </a:r>
          </a:p>
          <a:p>
            <a:pPr marL="400050" indent="-171450">
              <a:buFontTx/>
              <a:buChar char="-"/>
            </a:pPr>
            <a:r>
              <a:rPr lang="en-US" baseline="0" dirty="0"/>
              <a:t>We use the guide Before, During, and After Reading. </a:t>
            </a:r>
          </a:p>
          <a:p>
            <a:pPr marL="400050" indent="-171450">
              <a:buFontTx/>
              <a:buChar char="-"/>
            </a:pPr>
            <a:endParaRPr lang="en-US" baseline="0" dirty="0"/>
          </a:p>
          <a:p>
            <a:r>
              <a:rPr lang="en-US" sz="1200" b="1" i="0" u="none" strike="noStrike" cap="none" dirty="0">
                <a:solidFill>
                  <a:schemeClr val="dk1"/>
                </a:solidFill>
                <a:effectLst/>
                <a:latin typeface="Calibri"/>
                <a:ea typeface="Calibri"/>
                <a:cs typeface="Calibri"/>
                <a:sym typeface="Calibri"/>
              </a:rPr>
              <a:t>BEFORE READING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Read each statement on the AR Guide. </a:t>
            </a:r>
          </a:p>
          <a:p>
            <a:r>
              <a:rPr lang="en-US" sz="1200" b="0" i="0" u="none" strike="noStrike" cap="none" dirty="0">
                <a:solidFill>
                  <a:schemeClr val="dk1"/>
                </a:solidFill>
                <a:effectLst/>
                <a:latin typeface="Calibri"/>
                <a:ea typeface="Calibri"/>
                <a:cs typeface="Calibri"/>
                <a:sym typeface="Calibri"/>
              </a:rPr>
              <a:t>Then you decide whether you agree or disagree.  </a:t>
            </a:r>
            <a:endParaRPr lang="en-US" sz="1200" b="0" i="0" u="none" strike="noStrike" cap="none" baseline="0"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And, write your perspective or reason for agreeing or disagreeing with the statement.  </a:t>
            </a: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DURING READING</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As you read the article, you collect evidence to support or contradict the statement. </a:t>
            </a:r>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AFTER READING</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At the end, you revisit your opinions and decide whether you still agree or disagree.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And, you write your perspective, or reason for agreeing or disagreeing with each statement.”</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51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baseline="0" dirty="0"/>
              <a:t>Teacher Talk: </a:t>
            </a:r>
          </a:p>
          <a:p>
            <a:pPr marL="228600" indent="0">
              <a:buFontTx/>
              <a:buNone/>
            </a:pPr>
            <a:r>
              <a:rPr lang="en-US" sz="1200" b="0" i="0" u="none" strike="noStrike" cap="none" dirty="0">
                <a:solidFill>
                  <a:schemeClr val="dk1"/>
                </a:solidFill>
                <a:effectLst/>
                <a:latin typeface="Calibri"/>
                <a:ea typeface="Calibri"/>
                <a:cs typeface="Calibri"/>
                <a:sym typeface="Calibri"/>
              </a:rPr>
              <a:t>Before reading, take a look at the statements on this AR Guide about the treatment of animals in zoos. Decide if you agree or disagree with each statement. There is no right or wrong answer. Instead, you decide if you agree or disagree and why based on your own knowledge and experience. This will help you read and think critically about the text. </a:t>
            </a:r>
          </a:p>
          <a:p>
            <a:pPr marL="228600" indent="0">
              <a:buFontTx/>
              <a:buNone/>
            </a:pPr>
            <a:endParaRPr lang="en-US" baseline="0" dirty="0"/>
          </a:p>
          <a:p>
            <a:pPr marL="228600" indent="0">
              <a:buFontTx/>
              <a:buNone/>
            </a:pPr>
            <a:r>
              <a:rPr lang="en-US" baseline="0" dirty="0"/>
              <a:t>Read the statements: </a:t>
            </a:r>
          </a:p>
          <a:p>
            <a:pPr marL="228600" indent="0">
              <a:buFontTx/>
              <a:buNone/>
            </a:pPr>
            <a:r>
              <a:rPr lang="en-US" baseline="0" dirty="0"/>
              <a:t>-       Let’s take a look at the statements for our article, “The Future of Zoos” </a:t>
            </a:r>
          </a:p>
          <a:p>
            <a:pPr marL="914400" marR="0" lvl="1"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baseline="0" dirty="0"/>
              <a:t>Statement 1: </a:t>
            </a:r>
            <a:r>
              <a:rPr lang="en-US" sz="1200" dirty="0">
                <a:effectLst/>
              </a:rPr>
              <a:t>Keeping animals in zoos is inhumane.</a:t>
            </a:r>
            <a:endParaRPr lang="en-US" baseline="0" dirty="0"/>
          </a:p>
          <a:p>
            <a:pPr marL="914400" marR="0" lvl="1"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baseline="0" dirty="0"/>
              <a:t>Statement 2: </a:t>
            </a:r>
            <a:r>
              <a:rPr lang="en-US" sz="1200" dirty="0">
                <a:effectLst/>
              </a:rPr>
              <a:t>Zoo breeding programs have successfully protected endangered animals. </a:t>
            </a:r>
            <a:endParaRPr lang="en-US" sz="1200" baseline="0" dirty="0">
              <a:effectLst/>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baseline="0" dirty="0"/>
              <a:t>Statement 3: </a:t>
            </a:r>
            <a:r>
              <a:rPr lang="en-US" sz="1800" dirty="0">
                <a:effectLst/>
              </a:rPr>
              <a:t>Zoos play an important role in animal conservation.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482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26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4" y="269591"/>
            <a:ext cx="7800834" cy="1325563"/>
          </a:xfrm>
        </p:spPr>
        <p:txBody>
          <a:bodyPr>
            <a:normAutofit fontScale="90000"/>
          </a:bodyPr>
          <a:lstStyle/>
          <a:p>
            <a:r>
              <a:rPr lang="en-US" sz="6000" dirty="0">
                <a:solidFill>
                  <a:schemeClr val="tx1"/>
                </a:solidFill>
              </a:rPr>
              <a:t>“THE FUTURE OF ZOOS”</a:t>
            </a:r>
            <a:br>
              <a:rPr lang="en-US" dirty="0"/>
            </a:br>
            <a:r>
              <a:rPr lang="en-US" dirty="0"/>
              <a:t>   </a:t>
            </a:r>
            <a:r>
              <a:rPr lang="en-US" sz="3200" dirty="0"/>
              <a:t>Laura Anastasia</a:t>
            </a:r>
          </a:p>
        </p:txBody>
      </p:sp>
      <p:sp>
        <p:nvSpPr>
          <p:cNvPr id="3" name="Text Placeholder 2"/>
          <p:cNvSpPr>
            <a:spLocks noGrp="1"/>
          </p:cNvSpPr>
          <p:nvPr>
            <p:ph type="body" idx="1"/>
          </p:nvPr>
        </p:nvSpPr>
        <p:spPr>
          <a:xfrm>
            <a:off x="442415" y="1811977"/>
            <a:ext cx="5357884" cy="4351338"/>
          </a:xfrm>
        </p:spPr>
        <p:txBody>
          <a:bodyPr/>
          <a:lstStyle/>
          <a:p>
            <a:pPr marL="114300" indent="0">
              <a:buNone/>
            </a:pPr>
            <a:endParaRPr lang="en-US" dirty="0"/>
          </a:p>
          <a:p>
            <a:pPr marL="114300" indent="0">
              <a:buNone/>
            </a:pPr>
            <a:r>
              <a:rPr lang="en-US" dirty="0"/>
              <a:t>This week we are going to read a Scholastic Magazine article called “The Future of Zoos”. It talks about how zoos have changed over time and whether zoos are beneficial to animals.  This </a:t>
            </a:r>
            <a:r>
              <a:rPr lang="en-US" dirty="0" err="1"/>
              <a:t>articlew</a:t>
            </a:r>
            <a:r>
              <a:rPr lang="en-US" dirty="0"/>
              <a:t> will present information from both sides of the argument. </a:t>
            </a:r>
          </a:p>
        </p:txBody>
      </p:sp>
      <p:pic>
        <p:nvPicPr>
          <p:cNvPr id="5" name="Picture 4"/>
          <p:cNvPicPr>
            <a:picLocks noChangeAspect="1"/>
          </p:cNvPicPr>
          <p:nvPr/>
        </p:nvPicPr>
        <p:blipFill>
          <a:blip r:embed="rId3"/>
          <a:stretch>
            <a:fillRect/>
          </a:stretch>
        </p:blipFill>
        <p:spPr>
          <a:xfrm>
            <a:off x="5961664" y="2026113"/>
            <a:ext cx="6037570" cy="4640239"/>
          </a:xfrm>
          <a:prstGeom prst="rect">
            <a:avLst/>
          </a:prstGeom>
        </p:spPr>
      </p:pic>
      <p:sp>
        <p:nvSpPr>
          <p:cNvPr id="6" name="Title 1"/>
          <p:cNvSpPr txBox="1">
            <a:spLocks/>
          </p:cNvSpPr>
          <p:nvPr/>
        </p:nvSpPr>
        <p:spPr>
          <a:xfrm>
            <a:off x="10822674" y="52768"/>
            <a:ext cx="1369325" cy="452199"/>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RI 6.1-6.2</a:t>
            </a:r>
          </a:p>
        </p:txBody>
      </p:sp>
    </p:spTree>
    <p:extLst>
      <p:ext uri="{BB962C8B-B14F-4D97-AF65-F5344CB8AC3E}">
        <p14:creationId xmlns:p14="http://schemas.microsoft.com/office/powerpoint/2010/main" val="9046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9937-5C21-D244-8ACC-E1DDC03A5723}"/>
              </a:ext>
            </a:extLst>
          </p:cNvPr>
          <p:cNvSpPr>
            <a:spLocks noGrp="1"/>
          </p:cNvSpPr>
          <p:nvPr>
            <p:ph type="title"/>
          </p:nvPr>
        </p:nvSpPr>
        <p:spPr>
          <a:xfrm>
            <a:off x="526073" y="489439"/>
            <a:ext cx="11155854" cy="1469990"/>
          </a:xfrm>
        </p:spPr>
        <p:txBody>
          <a:bodyPr vert="horz" lIns="91440" tIns="45720" rIns="91440" bIns="45720" rtlCol="0" anchor="b">
            <a:normAutofit/>
          </a:bodyPr>
          <a:lstStyle/>
          <a:p>
            <a:pPr algn="ctr">
              <a:spcBef>
                <a:spcPct val="0"/>
              </a:spcBef>
            </a:pPr>
            <a:r>
              <a:rPr lang="en-US" sz="5400" kern="1200">
                <a:solidFill>
                  <a:schemeClr val="bg1"/>
                </a:solidFill>
                <a:latin typeface="+mj-lt"/>
                <a:ea typeface="+mj-ea"/>
                <a:cs typeface="+mj-cs"/>
              </a:rPr>
              <a:t>Modeling</a:t>
            </a:r>
            <a:br>
              <a:rPr lang="en-US" sz="5400" kern="1200">
                <a:solidFill>
                  <a:schemeClr val="bg1"/>
                </a:solidFill>
                <a:latin typeface="+mj-lt"/>
                <a:ea typeface="+mj-ea"/>
                <a:cs typeface="+mj-cs"/>
              </a:rPr>
            </a:br>
            <a:r>
              <a:rPr lang="en-US" sz="5400" kern="1200">
                <a:solidFill>
                  <a:schemeClr val="bg1"/>
                </a:solidFill>
                <a:latin typeface="+mj-lt"/>
                <a:ea typeface="+mj-ea"/>
                <a:cs typeface="+mj-cs"/>
              </a:rPr>
              <a:t>Respond to Statements</a:t>
            </a:r>
            <a:endParaRPr lang="en-US" sz="5400" kern="1200" dirty="0">
              <a:solidFill>
                <a:schemeClr val="bg1"/>
              </a:solidFill>
              <a:latin typeface="+mj-lt"/>
              <a:ea typeface="+mj-ea"/>
              <a:cs typeface="+mj-cs"/>
            </a:endParaRP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61EE603-F9FA-8541-BE91-C3986EE41EEE}"/>
              </a:ext>
            </a:extLst>
          </p:cNvPr>
          <p:cNvGraphicFramePr>
            <a:graphicFrameLocks noGrp="1"/>
          </p:cNvGraphicFramePr>
          <p:nvPr>
            <p:extLst>
              <p:ext uri="{D42A27DB-BD31-4B8C-83A1-F6EECF244321}">
                <p14:modId xmlns:p14="http://schemas.microsoft.com/office/powerpoint/2010/main" val="1407634639"/>
              </p:ext>
            </p:extLst>
          </p:nvPr>
        </p:nvGraphicFramePr>
        <p:xfrm>
          <a:off x="346000" y="2298654"/>
          <a:ext cx="11496824" cy="4493428"/>
        </p:xfrm>
        <a:graphic>
          <a:graphicData uri="http://schemas.openxmlformats.org/drawingml/2006/table">
            <a:tbl>
              <a:tblPr firstRow="1" firstCol="1" bandRow="1"/>
              <a:tblGrid>
                <a:gridCol w="2499146">
                  <a:extLst>
                    <a:ext uri="{9D8B030D-6E8A-4147-A177-3AD203B41FA5}">
                      <a16:colId xmlns:a16="http://schemas.microsoft.com/office/drawing/2014/main" val="4271274758"/>
                    </a:ext>
                  </a:extLst>
                </a:gridCol>
                <a:gridCol w="598846">
                  <a:extLst>
                    <a:ext uri="{9D8B030D-6E8A-4147-A177-3AD203B41FA5}">
                      <a16:colId xmlns:a16="http://schemas.microsoft.com/office/drawing/2014/main" val="478594958"/>
                    </a:ext>
                  </a:extLst>
                </a:gridCol>
                <a:gridCol w="598846">
                  <a:extLst>
                    <a:ext uri="{9D8B030D-6E8A-4147-A177-3AD203B41FA5}">
                      <a16:colId xmlns:a16="http://schemas.microsoft.com/office/drawing/2014/main" val="1522778262"/>
                    </a:ext>
                  </a:extLst>
                </a:gridCol>
                <a:gridCol w="3272362">
                  <a:extLst>
                    <a:ext uri="{9D8B030D-6E8A-4147-A177-3AD203B41FA5}">
                      <a16:colId xmlns:a16="http://schemas.microsoft.com/office/drawing/2014/main" val="3717263291"/>
                    </a:ext>
                  </a:extLst>
                </a:gridCol>
                <a:gridCol w="1959429">
                  <a:extLst>
                    <a:ext uri="{9D8B030D-6E8A-4147-A177-3AD203B41FA5}">
                      <a16:colId xmlns:a16="http://schemas.microsoft.com/office/drawing/2014/main" val="4039268479"/>
                    </a:ext>
                  </a:extLst>
                </a:gridCol>
                <a:gridCol w="503853">
                  <a:extLst>
                    <a:ext uri="{9D8B030D-6E8A-4147-A177-3AD203B41FA5}">
                      <a16:colId xmlns:a16="http://schemas.microsoft.com/office/drawing/2014/main" val="3652510747"/>
                    </a:ext>
                  </a:extLst>
                </a:gridCol>
                <a:gridCol w="503853">
                  <a:extLst>
                    <a:ext uri="{9D8B030D-6E8A-4147-A177-3AD203B41FA5}">
                      <a16:colId xmlns:a16="http://schemas.microsoft.com/office/drawing/2014/main" val="2686012079"/>
                    </a:ext>
                  </a:extLst>
                </a:gridCol>
                <a:gridCol w="1560489">
                  <a:extLst>
                    <a:ext uri="{9D8B030D-6E8A-4147-A177-3AD203B41FA5}">
                      <a16:colId xmlns:a16="http://schemas.microsoft.com/office/drawing/2014/main" val="2977924101"/>
                    </a:ext>
                  </a:extLst>
                </a:gridCol>
              </a:tblGrid>
              <a:tr h="543815">
                <a:tc gridSpan="8">
                  <a:txBody>
                    <a:bodyPr/>
                    <a:lstStyle/>
                    <a:p>
                      <a:pPr marL="0" marR="0" algn="l" fontAlgn="ctr">
                        <a:spcBef>
                          <a:spcPts val="0"/>
                        </a:spcBef>
                        <a:spcAft>
                          <a:spcPts val="0"/>
                        </a:spcAft>
                        <a:tabLst>
                          <a:tab pos="457200" algn="l"/>
                          <a:tab pos="1085850" algn="l"/>
                        </a:tabLst>
                      </a:pPr>
                      <a:r>
                        <a:rPr lang="en-US" sz="2400" b="0" i="0" u="none" strike="noStrike">
                          <a:effectLst/>
                          <a:latin typeface="Bradley Hand"/>
                          <a:ea typeface="Times New Roman" panose="02020603050405020304" pitchFamily="18" charset="0"/>
                          <a:cs typeface="Times New Roman" panose="02020603050405020304" pitchFamily="18" charset="0"/>
                        </a:rPr>
                        <a:t>The Future of Zoos by </a:t>
                      </a:r>
                      <a:r>
                        <a:rPr lang="en-US" sz="2400" b="0" i="0" u="none" strike="noStrike">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700" b="0" i="0" u="none" strike="noStrike">
                        <a:effectLst/>
                        <a:latin typeface="Arial" panose="020B0604020202020204" pitchFamily="34" charset="0"/>
                      </a:endParaRPr>
                    </a:p>
                  </a:txBody>
                  <a:tcPr marL="139312" marR="139312" marT="69656" marB="696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254839"/>
                  </a:ext>
                </a:extLst>
              </a:tr>
              <a:tr h="988537">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26583342"/>
                  </a:ext>
                </a:extLst>
              </a:tr>
              <a:tr h="0">
                <a:tc>
                  <a:txBody>
                    <a:bodyPr/>
                    <a:lstStyle/>
                    <a:p>
                      <a:pPr marL="0" marR="0" algn="l" fontAlgn="ctr">
                        <a:spcBef>
                          <a:spcPts val="0"/>
                        </a:spcBef>
                        <a:spcAft>
                          <a:spcPts val="0"/>
                        </a:spcAft>
                        <a:tabLst>
                          <a:tab pos="457200" algn="l"/>
                          <a:tab pos="1085850" algn="l"/>
                        </a:tabLst>
                      </a:pPr>
                      <a:r>
                        <a:rPr lang="en-US" sz="1600" b="0" i="0" u="none" strike="noStrike">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solidFill>
                            <a:srgbClr val="FF0000"/>
                          </a:solidFill>
                          <a:effectLst/>
                          <a:latin typeface="Bradley Hand"/>
                          <a:ea typeface="Times New Roman" panose="02020603050405020304" pitchFamily="18" charset="0"/>
                          <a:cs typeface="Times New Roman" panose="02020603050405020304" pitchFamily="18" charset="0"/>
                        </a:rPr>
                        <a:t>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solidFill>
                            <a:srgbClr val="FF0000"/>
                          </a:solidFill>
                          <a:effectLst/>
                          <a:latin typeface="Bradley Hand"/>
                          <a:ea typeface="Times New Roman" panose="02020603050405020304" pitchFamily="18" charset="0"/>
                          <a:cs typeface="Times New Roman" panose="02020603050405020304" pitchFamily="18" charset="0"/>
                        </a:rPr>
                        <a:t>x</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solidFill>
                            <a:srgbClr val="FF0000"/>
                          </a:solidFill>
                          <a:effectLst/>
                          <a:latin typeface="Bradley Hand"/>
                          <a:ea typeface="Times New Roman" panose="02020603050405020304" pitchFamily="18" charset="0"/>
                          <a:cs typeface="Times New Roman" panose="02020603050405020304" pitchFamily="18" charset="0"/>
                        </a:rPr>
                        <a:t>I</a:t>
                      </a:r>
                      <a:r>
                        <a:rPr lang="en-US" sz="1400" b="0" i="0" u="none" strike="noStrike">
                          <a:solidFill>
                            <a:srgbClr val="FF0000"/>
                          </a:solidFill>
                          <a:effectLst/>
                          <a:latin typeface="Bradley Hand"/>
                          <a:ea typeface="Times New Roman" panose="02020603050405020304" pitchFamily="18" charset="0"/>
                          <a:cs typeface="Times New Roman" panose="02020603050405020304" pitchFamily="18" charset="0"/>
                        </a:rPr>
                        <a:t> think zoos treat animals well. They recreate their natural habitat and feed them their natural diet. Zoos also provide a home for animals that cannot go back to the wild.</a:t>
                      </a:r>
                      <a:endParaRPr lang="en-US" sz="2700" b="0" i="0" u="none" strike="noStrike" dirty="0">
                        <a:solidFill>
                          <a:srgbClr val="FF0000"/>
                        </a:solidFill>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0158"/>
                  </a:ext>
                </a:extLst>
              </a:tr>
              <a:tr h="1048977">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64975"/>
                  </a:ext>
                </a:extLst>
              </a:tr>
              <a:tr h="800308">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44687"/>
                  </a:ext>
                </a:extLst>
              </a:tr>
            </a:tbl>
          </a:graphicData>
        </a:graphic>
      </p:graphicFrame>
    </p:spTree>
    <p:extLst>
      <p:ext uri="{BB962C8B-B14F-4D97-AF65-F5344CB8AC3E}">
        <p14:creationId xmlns:p14="http://schemas.microsoft.com/office/powerpoint/2010/main" val="228274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9937-5C21-D244-8ACC-E1DDC03A5723}"/>
              </a:ext>
            </a:extLst>
          </p:cNvPr>
          <p:cNvSpPr>
            <a:spLocks noGrp="1"/>
          </p:cNvSpPr>
          <p:nvPr>
            <p:ph type="title"/>
          </p:nvPr>
        </p:nvSpPr>
        <p:spPr>
          <a:xfrm>
            <a:off x="524485" y="1014509"/>
            <a:ext cx="11139854" cy="930447"/>
          </a:xfrm>
        </p:spPr>
        <p:txBody>
          <a:bodyPr vert="horz" lIns="91440" tIns="45720" rIns="91440" bIns="45720" rtlCol="0" anchor="b">
            <a:normAutofit/>
          </a:bodyPr>
          <a:lstStyle/>
          <a:p>
            <a:pPr algn="ctr">
              <a:spcBef>
                <a:spcPct val="0"/>
              </a:spcBef>
            </a:pPr>
            <a:r>
              <a:rPr lang="en-US" sz="5400" kern="1200" dirty="0">
                <a:solidFill>
                  <a:schemeClr val="bg1"/>
                </a:solidFill>
                <a:latin typeface="+mj-lt"/>
                <a:ea typeface="+mj-ea"/>
                <a:cs typeface="+mj-cs"/>
              </a:rPr>
              <a:t>Before Reading </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Guided Practice</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Respond to Statements</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61EE603-F9FA-8541-BE91-C3986EE41EEE}"/>
              </a:ext>
            </a:extLst>
          </p:cNvPr>
          <p:cNvGraphicFramePr>
            <a:graphicFrameLocks noGrp="1"/>
          </p:cNvGraphicFramePr>
          <p:nvPr>
            <p:extLst>
              <p:ext uri="{D42A27DB-BD31-4B8C-83A1-F6EECF244321}">
                <p14:modId xmlns:p14="http://schemas.microsoft.com/office/powerpoint/2010/main" val="704275612"/>
              </p:ext>
            </p:extLst>
          </p:nvPr>
        </p:nvGraphicFramePr>
        <p:xfrm>
          <a:off x="346000" y="2200389"/>
          <a:ext cx="11496824" cy="4462948"/>
        </p:xfrm>
        <a:graphic>
          <a:graphicData uri="http://schemas.openxmlformats.org/drawingml/2006/table">
            <a:tbl>
              <a:tblPr firstRow="1" firstCol="1" bandRow="1"/>
              <a:tblGrid>
                <a:gridCol w="2499146">
                  <a:extLst>
                    <a:ext uri="{9D8B030D-6E8A-4147-A177-3AD203B41FA5}">
                      <a16:colId xmlns:a16="http://schemas.microsoft.com/office/drawing/2014/main" val="4271274758"/>
                    </a:ext>
                  </a:extLst>
                </a:gridCol>
                <a:gridCol w="598846">
                  <a:extLst>
                    <a:ext uri="{9D8B030D-6E8A-4147-A177-3AD203B41FA5}">
                      <a16:colId xmlns:a16="http://schemas.microsoft.com/office/drawing/2014/main" val="478594958"/>
                    </a:ext>
                  </a:extLst>
                </a:gridCol>
                <a:gridCol w="598846">
                  <a:extLst>
                    <a:ext uri="{9D8B030D-6E8A-4147-A177-3AD203B41FA5}">
                      <a16:colId xmlns:a16="http://schemas.microsoft.com/office/drawing/2014/main" val="1522778262"/>
                    </a:ext>
                  </a:extLst>
                </a:gridCol>
                <a:gridCol w="3291023">
                  <a:extLst>
                    <a:ext uri="{9D8B030D-6E8A-4147-A177-3AD203B41FA5}">
                      <a16:colId xmlns:a16="http://schemas.microsoft.com/office/drawing/2014/main" val="3717263291"/>
                    </a:ext>
                  </a:extLst>
                </a:gridCol>
                <a:gridCol w="1670008">
                  <a:extLst>
                    <a:ext uri="{9D8B030D-6E8A-4147-A177-3AD203B41FA5}">
                      <a16:colId xmlns:a16="http://schemas.microsoft.com/office/drawing/2014/main" val="4039268479"/>
                    </a:ext>
                  </a:extLst>
                </a:gridCol>
                <a:gridCol w="516614">
                  <a:extLst>
                    <a:ext uri="{9D8B030D-6E8A-4147-A177-3AD203B41FA5}">
                      <a16:colId xmlns:a16="http://schemas.microsoft.com/office/drawing/2014/main" val="3652510747"/>
                    </a:ext>
                  </a:extLst>
                </a:gridCol>
                <a:gridCol w="516614">
                  <a:extLst>
                    <a:ext uri="{9D8B030D-6E8A-4147-A177-3AD203B41FA5}">
                      <a16:colId xmlns:a16="http://schemas.microsoft.com/office/drawing/2014/main" val="2686012079"/>
                    </a:ext>
                  </a:extLst>
                </a:gridCol>
                <a:gridCol w="1805727">
                  <a:extLst>
                    <a:ext uri="{9D8B030D-6E8A-4147-A177-3AD203B41FA5}">
                      <a16:colId xmlns:a16="http://schemas.microsoft.com/office/drawing/2014/main" val="2977924101"/>
                    </a:ext>
                  </a:extLst>
                </a:gridCol>
              </a:tblGrid>
              <a:tr h="543815">
                <a:tc gridSpan="8">
                  <a:txBody>
                    <a:bodyPr/>
                    <a:lstStyle/>
                    <a:p>
                      <a:pPr marL="0" marR="0" algn="l" fontAlgn="ctr">
                        <a:spcBef>
                          <a:spcPts val="0"/>
                        </a:spcBef>
                        <a:spcAft>
                          <a:spcPts val="0"/>
                        </a:spcAft>
                        <a:tabLst>
                          <a:tab pos="457200" algn="l"/>
                          <a:tab pos="1085850" algn="l"/>
                        </a:tabLst>
                      </a:pPr>
                      <a:r>
                        <a:rPr lang="en-US" sz="2400" b="0" i="0" u="none" strike="noStrike">
                          <a:effectLst/>
                          <a:latin typeface="Bradley Hand"/>
                          <a:ea typeface="Times New Roman" panose="02020603050405020304" pitchFamily="18" charset="0"/>
                          <a:cs typeface="Times New Roman" panose="02020603050405020304" pitchFamily="18" charset="0"/>
                        </a:rPr>
                        <a:t>The Future of Zoos by </a:t>
                      </a:r>
                      <a:r>
                        <a:rPr lang="en-US" sz="2400" b="0" i="0" u="none" strike="noStrike">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700" b="0" i="0" u="none" strike="noStrike">
                        <a:effectLst/>
                        <a:latin typeface="Arial" panose="020B0604020202020204" pitchFamily="34" charset="0"/>
                      </a:endParaRPr>
                    </a:p>
                  </a:txBody>
                  <a:tcPr marL="139312" marR="139312" marT="69656" marB="696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254839"/>
                  </a:ext>
                </a:extLst>
              </a:tr>
              <a:tr h="988537">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26583342"/>
                  </a:ext>
                </a:extLst>
              </a:tr>
              <a:tr h="551638">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400" b="0" i="0" u="none" strike="noStrike" dirty="0">
                          <a:effectLst/>
                          <a:latin typeface="Bradley Hand"/>
                          <a:ea typeface="Times New Roman" panose="02020603050405020304" pitchFamily="18" charset="0"/>
                          <a:cs typeface="Times New Roman" panose="02020603050405020304" pitchFamily="18" charset="0"/>
                        </a:rPr>
                        <a:t> </a:t>
                      </a:r>
                      <a:r>
                        <a:rPr lang="en-US" sz="1400" b="0" i="0" u="none" strike="noStrike" dirty="0">
                          <a:solidFill>
                            <a:schemeClr val="tx1"/>
                          </a:solidFill>
                          <a:effectLst/>
                          <a:latin typeface="Bradley Hand"/>
                          <a:ea typeface="Times New Roman" panose="02020603050405020304" pitchFamily="18" charset="0"/>
                          <a:cs typeface="Times New Roman" panose="02020603050405020304" pitchFamily="18" charset="0"/>
                        </a:rPr>
                        <a:t>I think zoos treat animals well. They recreate their natural habitat and feed them their natural diet. Zoos also provide a home for animals that cannot go back to the wild.</a:t>
                      </a:r>
                      <a:endParaRPr lang="en-US" sz="1400" b="0" i="0" u="none" strike="noStrike" dirty="0">
                        <a:solidFill>
                          <a:schemeClr val="tx1"/>
                        </a:solidFill>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0158"/>
                  </a:ext>
                </a:extLst>
              </a:tr>
              <a:tr h="1048977">
                <a:tc>
                  <a:txBody>
                    <a:bodyPr/>
                    <a:lstStyle/>
                    <a:p>
                      <a:pPr marL="0" marR="0" algn="l" fontAlgn="ctr">
                        <a:spcBef>
                          <a:spcPts val="0"/>
                        </a:spcBef>
                        <a:spcAft>
                          <a:spcPts val="0"/>
                        </a:spcAft>
                        <a:tabLst>
                          <a:tab pos="457200" algn="l"/>
                          <a:tab pos="1085850" algn="l"/>
                        </a:tabLst>
                      </a:pPr>
                      <a:r>
                        <a:rPr lang="en-US" sz="1600" b="0" i="0" u="none" strike="no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solidFill>
                            <a:srgbClr val="FF0000"/>
                          </a:solidFill>
                          <a:effectLst/>
                          <a:latin typeface="Bradley Hand"/>
                          <a:ea typeface="Times New Roman" panose="02020603050405020304" pitchFamily="18" charset="0"/>
                          <a:cs typeface="Times New Roman" panose="02020603050405020304" pitchFamily="18" charset="0"/>
                        </a:rPr>
                        <a:t>x</a:t>
                      </a:r>
                      <a:endParaRPr lang="en-US" sz="2700" b="0" i="0" u="none" strike="noStrike">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b="0" i="0" u="none" strike="noStrike">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cap="none" dirty="0">
                          <a:solidFill>
                            <a:srgbClr val="FF0000"/>
                          </a:solidFill>
                          <a:effectLst/>
                          <a:latin typeface="Bradley Hand" pitchFamily="2" charset="77"/>
                          <a:ea typeface="+mn-ea"/>
                          <a:cs typeface="Times New Roman" panose="02020603050405020304" pitchFamily="18" charset="0"/>
                          <a:sym typeface="Arial"/>
                        </a:rPr>
                        <a:t>I</a:t>
                      </a:r>
                      <a:r>
                        <a:rPr lang="en-US" sz="1400" b="0" i="0" u="none" strike="noStrike" cap="none" dirty="0">
                          <a:solidFill>
                            <a:srgbClr val="FF0000"/>
                          </a:solidFill>
                          <a:effectLst/>
                          <a:latin typeface="Bradley Hand" pitchFamily="2" charset="77"/>
                          <a:ea typeface="+mn-ea"/>
                          <a:cs typeface="+mn-cs"/>
                          <a:sym typeface="Arial"/>
                        </a:rPr>
                        <a:t> agree because in the news I’ve heard about zoos protecting endangered species like the giant panda and the California Condor. </a:t>
                      </a:r>
                      <a:endParaRPr lang="en-US" sz="2700" b="0" i="0" u="none" strike="noStrike" dirty="0">
                        <a:solidFill>
                          <a:srgbClr val="FF0000"/>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64975"/>
                  </a:ext>
                </a:extLst>
              </a:tr>
              <a:tr h="800308">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44687"/>
                  </a:ext>
                </a:extLst>
              </a:tr>
            </a:tbl>
          </a:graphicData>
        </a:graphic>
      </p:graphicFrame>
    </p:spTree>
    <p:extLst>
      <p:ext uri="{BB962C8B-B14F-4D97-AF65-F5344CB8AC3E}">
        <p14:creationId xmlns:p14="http://schemas.microsoft.com/office/powerpoint/2010/main" val="150848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9937-5C21-D244-8ACC-E1DDC03A5723}"/>
              </a:ext>
            </a:extLst>
          </p:cNvPr>
          <p:cNvSpPr>
            <a:spLocks noGrp="1"/>
          </p:cNvSpPr>
          <p:nvPr>
            <p:ph type="title"/>
          </p:nvPr>
        </p:nvSpPr>
        <p:spPr>
          <a:xfrm>
            <a:off x="524485" y="1014509"/>
            <a:ext cx="11139854" cy="930447"/>
          </a:xfrm>
        </p:spPr>
        <p:txBody>
          <a:bodyPr vert="horz" lIns="91440" tIns="45720" rIns="91440" bIns="45720" rtlCol="0" anchor="b">
            <a:normAutofit/>
          </a:bodyPr>
          <a:lstStyle/>
          <a:p>
            <a:pPr algn="ctr">
              <a:spcBef>
                <a:spcPct val="0"/>
              </a:spcBef>
            </a:pP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Independent Practice </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Respond to Statements</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61EE603-F9FA-8541-BE91-C3986EE41EEE}"/>
              </a:ext>
            </a:extLst>
          </p:cNvPr>
          <p:cNvGraphicFramePr>
            <a:graphicFrameLocks noGrp="1"/>
          </p:cNvGraphicFramePr>
          <p:nvPr>
            <p:extLst>
              <p:ext uri="{D42A27DB-BD31-4B8C-83A1-F6EECF244321}">
                <p14:modId xmlns:p14="http://schemas.microsoft.com/office/powerpoint/2010/main" val="2930955923"/>
              </p:ext>
            </p:extLst>
          </p:nvPr>
        </p:nvGraphicFramePr>
        <p:xfrm>
          <a:off x="346000" y="2200389"/>
          <a:ext cx="11496824" cy="4530591"/>
        </p:xfrm>
        <a:graphic>
          <a:graphicData uri="http://schemas.openxmlformats.org/drawingml/2006/table">
            <a:tbl>
              <a:tblPr firstRow="1" firstCol="1" bandRow="1"/>
              <a:tblGrid>
                <a:gridCol w="2499146">
                  <a:extLst>
                    <a:ext uri="{9D8B030D-6E8A-4147-A177-3AD203B41FA5}">
                      <a16:colId xmlns:a16="http://schemas.microsoft.com/office/drawing/2014/main" val="4271274758"/>
                    </a:ext>
                  </a:extLst>
                </a:gridCol>
                <a:gridCol w="598846">
                  <a:extLst>
                    <a:ext uri="{9D8B030D-6E8A-4147-A177-3AD203B41FA5}">
                      <a16:colId xmlns:a16="http://schemas.microsoft.com/office/drawing/2014/main" val="478594958"/>
                    </a:ext>
                  </a:extLst>
                </a:gridCol>
                <a:gridCol w="598846">
                  <a:extLst>
                    <a:ext uri="{9D8B030D-6E8A-4147-A177-3AD203B41FA5}">
                      <a16:colId xmlns:a16="http://schemas.microsoft.com/office/drawing/2014/main" val="1522778262"/>
                    </a:ext>
                  </a:extLst>
                </a:gridCol>
                <a:gridCol w="3328346">
                  <a:extLst>
                    <a:ext uri="{9D8B030D-6E8A-4147-A177-3AD203B41FA5}">
                      <a16:colId xmlns:a16="http://schemas.microsoft.com/office/drawing/2014/main" val="3717263291"/>
                    </a:ext>
                  </a:extLst>
                </a:gridCol>
                <a:gridCol w="1632685">
                  <a:extLst>
                    <a:ext uri="{9D8B030D-6E8A-4147-A177-3AD203B41FA5}">
                      <a16:colId xmlns:a16="http://schemas.microsoft.com/office/drawing/2014/main" val="4039268479"/>
                    </a:ext>
                  </a:extLst>
                </a:gridCol>
                <a:gridCol w="516614">
                  <a:extLst>
                    <a:ext uri="{9D8B030D-6E8A-4147-A177-3AD203B41FA5}">
                      <a16:colId xmlns:a16="http://schemas.microsoft.com/office/drawing/2014/main" val="3652510747"/>
                    </a:ext>
                  </a:extLst>
                </a:gridCol>
                <a:gridCol w="516614">
                  <a:extLst>
                    <a:ext uri="{9D8B030D-6E8A-4147-A177-3AD203B41FA5}">
                      <a16:colId xmlns:a16="http://schemas.microsoft.com/office/drawing/2014/main" val="2686012079"/>
                    </a:ext>
                  </a:extLst>
                </a:gridCol>
                <a:gridCol w="1805727">
                  <a:extLst>
                    <a:ext uri="{9D8B030D-6E8A-4147-A177-3AD203B41FA5}">
                      <a16:colId xmlns:a16="http://schemas.microsoft.com/office/drawing/2014/main" val="2977924101"/>
                    </a:ext>
                  </a:extLst>
                </a:gridCol>
              </a:tblGrid>
              <a:tr h="543815">
                <a:tc gridSpan="8">
                  <a:txBody>
                    <a:bodyPr/>
                    <a:lstStyle/>
                    <a:p>
                      <a:pPr marL="0" marR="0" algn="l" fontAlgn="ctr">
                        <a:spcBef>
                          <a:spcPts val="0"/>
                        </a:spcBef>
                        <a:spcAft>
                          <a:spcPts val="0"/>
                        </a:spcAft>
                        <a:tabLst>
                          <a:tab pos="457200" algn="l"/>
                          <a:tab pos="1085850" algn="l"/>
                        </a:tabLst>
                      </a:pPr>
                      <a:r>
                        <a:rPr lang="en-US" sz="2400" b="0" i="0" u="none" strike="noStrike">
                          <a:effectLst/>
                          <a:latin typeface="Bradley Hand"/>
                          <a:ea typeface="Times New Roman" panose="02020603050405020304" pitchFamily="18" charset="0"/>
                          <a:cs typeface="Times New Roman" panose="02020603050405020304" pitchFamily="18" charset="0"/>
                        </a:rPr>
                        <a:t>The Future of Zoos by </a:t>
                      </a:r>
                      <a:r>
                        <a:rPr lang="en-US" sz="2400" b="0" i="0" u="none" strike="noStrike">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700" b="0" i="0" u="none" strike="noStrike">
                        <a:effectLst/>
                        <a:latin typeface="Arial" panose="020B0604020202020204" pitchFamily="34" charset="0"/>
                      </a:endParaRPr>
                    </a:p>
                  </a:txBody>
                  <a:tcPr marL="139312" marR="139312" marT="69656" marB="696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254839"/>
                  </a:ext>
                </a:extLst>
              </a:tr>
              <a:tr h="988537">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26583342"/>
                  </a:ext>
                </a:extLst>
              </a:tr>
              <a:tr h="551638">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400" b="0" i="0" u="none" strike="noStrike" dirty="0">
                          <a:effectLst/>
                          <a:latin typeface="Bradley Hand"/>
                          <a:ea typeface="Times New Roman" panose="02020603050405020304" pitchFamily="18" charset="0"/>
                          <a:cs typeface="Times New Roman" panose="02020603050405020304" pitchFamily="18" charset="0"/>
                        </a:rPr>
                        <a:t> </a:t>
                      </a:r>
                      <a:r>
                        <a:rPr lang="en-US" sz="1400" b="0" i="0" u="none" strike="noStrike" dirty="0">
                          <a:solidFill>
                            <a:schemeClr val="tx1"/>
                          </a:solidFill>
                          <a:effectLst/>
                          <a:latin typeface="Bradley Hand"/>
                          <a:ea typeface="Times New Roman" panose="02020603050405020304" pitchFamily="18" charset="0"/>
                          <a:cs typeface="Times New Roman" panose="02020603050405020304" pitchFamily="18" charset="0"/>
                        </a:rPr>
                        <a:t>I think zoos treat animals well. They recreate their natural habitat and feed them their natural diet. Zoos also provide a home for animals that cannot go back to the wild.</a:t>
                      </a:r>
                      <a:endParaRPr lang="en-US" sz="1400" b="0" i="0" u="none" strike="noStrike" dirty="0">
                        <a:solidFill>
                          <a:schemeClr val="tx1"/>
                        </a:solidFill>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0158"/>
                  </a:ext>
                </a:extLst>
              </a:tr>
              <a:tr h="1048977">
                <a:tc>
                  <a:txBody>
                    <a:bodyPr/>
                    <a:lstStyle/>
                    <a:p>
                      <a:pPr marL="0" marR="0" algn="l" fontAlgn="ctr">
                        <a:spcBef>
                          <a:spcPts val="0"/>
                        </a:spcBef>
                        <a:spcAft>
                          <a:spcPts val="0"/>
                        </a:spcAft>
                        <a:tabLst>
                          <a:tab pos="457200" algn="l"/>
                          <a:tab pos="1085850" algn="l"/>
                        </a:tabLst>
                      </a:pPr>
                      <a:r>
                        <a:rPr lang="en-US" sz="1600" b="0" i="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solidFill>
                            <a:schemeClr val="tx1"/>
                          </a:solidFill>
                          <a:effectLst/>
                          <a:latin typeface="Bradley Hand"/>
                          <a:ea typeface="Times New Roman" panose="02020603050405020304" pitchFamily="18" charset="0"/>
                          <a:cs typeface="Times New Roman" panose="02020603050405020304" pitchFamily="18" charset="0"/>
                        </a:rPr>
                        <a:t>x</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cap="none" dirty="0">
                          <a:solidFill>
                            <a:schemeClr val="tx1"/>
                          </a:solidFill>
                          <a:effectLst/>
                          <a:latin typeface="Bradley Hand" pitchFamily="2" charset="77"/>
                          <a:ea typeface="+mn-ea"/>
                          <a:cs typeface="Times New Roman" panose="02020603050405020304" pitchFamily="18" charset="0"/>
                          <a:sym typeface="Arial"/>
                        </a:rPr>
                        <a:t>I</a:t>
                      </a:r>
                      <a:r>
                        <a:rPr lang="en-US" sz="1400" b="0" i="0" u="none" strike="noStrike" cap="none" dirty="0">
                          <a:solidFill>
                            <a:schemeClr val="tx1"/>
                          </a:solidFill>
                          <a:effectLst/>
                          <a:latin typeface="Bradley Hand" pitchFamily="2" charset="77"/>
                          <a:ea typeface="+mn-ea"/>
                          <a:cs typeface="+mn-cs"/>
                          <a:sym typeface="Arial"/>
                        </a:rPr>
                        <a:t> agree because in the news I’ve heard about zoos protecting endangered species like the giant panda and the California Condor. </a:t>
                      </a:r>
                      <a:endParaRPr lang="en-US" sz="2700" b="0" i="0" u="none" strike="noStrike" dirty="0">
                        <a:solidFill>
                          <a:schemeClr val="tx1"/>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64975"/>
                  </a:ext>
                </a:extLst>
              </a:tr>
              <a:tr h="800308">
                <a:tc>
                  <a:txBody>
                    <a:bodyPr/>
                    <a:lstStyle/>
                    <a:p>
                      <a:pPr marL="0" marR="0" algn="l" fontAlgn="ctr">
                        <a:spcBef>
                          <a:spcPts val="0"/>
                        </a:spcBef>
                        <a:spcAft>
                          <a:spcPts val="0"/>
                        </a:spcAft>
                        <a:tabLst>
                          <a:tab pos="457200" algn="l"/>
                          <a:tab pos="1085850" algn="l"/>
                        </a:tabLst>
                      </a:pPr>
                      <a:r>
                        <a:rPr lang="en-US" sz="1600" b="0" i="0" u="none" strike="no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x</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400" b="0" i="0" u="none" strike="noStrike" cap="none" dirty="0">
                          <a:solidFill>
                            <a:srgbClr val="FF0000"/>
                          </a:solidFill>
                          <a:effectLst/>
                          <a:latin typeface="Bradley Hand" pitchFamily="2" charset="77"/>
                          <a:ea typeface="+mn-ea"/>
                          <a:cs typeface="+mn-cs"/>
                          <a:sym typeface="Arial"/>
                        </a:rPr>
                        <a:t>I agree because I’ve read other articles about zoo breeding programs, zoos supporting animal research, and zoos educating the public. </a:t>
                      </a:r>
                      <a:endParaRPr lang="en-US" sz="2700" b="0" i="0" u="none" strike="noStrike" dirty="0">
                        <a:solidFill>
                          <a:srgbClr val="FF0000"/>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44687"/>
                  </a:ext>
                </a:extLst>
              </a:tr>
            </a:tbl>
          </a:graphicData>
        </a:graphic>
      </p:graphicFrame>
    </p:spTree>
    <p:extLst>
      <p:ext uri="{BB962C8B-B14F-4D97-AF65-F5344CB8AC3E}">
        <p14:creationId xmlns:p14="http://schemas.microsoft.com/office/powerpoint/2010/main" val="177130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Step 3: Read the Article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822" y="169672"/>
            <a:ext cx="3510055" cy="3080131"/>
          </a:xfrm>
          <a:prstGeom prst="rect">
            <a:avLst/>
          </a:prstGeom>
        </p:spPr>
      </p:pic>
      <p:sp>
        <p:nvSpPr>
          <p:cNvPr id="13" name="Rectangle 12"/>
          <p:cNvSpPr/>
          <p:nvPr/>
        </p:nvSpPr>
        <p:spPr>
          <a:xfrm>
            <a:off x="831850" y="4605628"/>
            <a:ext cx="10668000" cy="138499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dirty="0">
                <a:solidFill>
                  <a:schemeClr val="dk1"/>
                </a:solidFill>
                <a:latin typeface="Calibri"/>
                <a:ea typeface="Calibri"/>
                <a:cs typeface="Calibri"/>
                <a:sym typeface="Calibri"/>
              </a:rPr>
              <a:t>Now we get to read our article “The Future of Zoos.” As we read, let’s think about our statements. There might be certain parts of the article that will help us understand the statements better.  </a:t>
            </a:r>
          </a:p>
        </p:txBody>
      </p:sp>
    </p:spTree>
    <p:extLst>
      <p:ext uri="{BB962C8B-B14F-4D97-AF65-F5344CB8AC3E}">
        <p14:creationId xmlns:p14="http://schemas.microsoft.com/office/powerpoint/2010/main" val="91719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00"/>
          <a:stretch/>
        </p:blipFill>
        <p:spPr>
          <a:xfrm>
            <a:off x="291493" y="86560"/>
            <a:ext cx="11631566" cy="6681327"/>
          </a:xfrm>
          <a:prstGeom prst="rect">
            <a:avLst/>
          </a:prstGeom>
        </p:spPr>
      </p:pic>
    </p:spTree>
    <p:extLst>
      <p:ext uri="{BB962C8B-B14F-4D97-AF65-F5344CB8AC3E}">
        <p14:creationId xmlns:p14="http://schemas.microsoft.com/office/powerpoint/2010/main" val="401482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70"/>
          <a:stretch/>
        </p:blipFill>
        <p:spPr>
          <a:xfrm>
            <a:off x="251012" y="111053"/>
            <a:ext cx="11564469" cy="6639373"/>
          </a:xfrm>
          <a:prstGeom prst="rect">
            <a:avLst/>
          </a:prstGeom>
        </p:spPr>
      </p:pic>
    </p:spTree>
    <p:extLst>
      <p:ext uri="{BB962C8B-B14F-4D97-AF65-F5344CB8AC3E}">
        <p14:creationId xmlns:p14="http://schemas.microsoft.com/office/powerpoint/2010/main" val="390804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74" t="1598" r="1613"/>
          <a:stretch/>
        </p:blipFill>
        <p:spPr>
          <a:xfrm>
            <a:off x="2420471" y="143435"/>
            <a:ext cx="7799294" cy="6627538"/>
          </a:xfrm>
          <a:prstGeom prst="rect">
            <a:avLst/>
          </a:prstGeom>
        </p:spPr>
      </p:pic>
    </p:spTree>
    <p:extLst>
      <p:ext uri="{BB962C8B-B14F-4D97-AF65-F5344CB8AC3E}">
        <p14:creationId xmlns:p14="http://schemas.microsoft.com/office/powerpoint/2010/main" val="261080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Step 4: Find the Evidence</a:t>
            </a:r>
          </a:p>
        </p:txBody>
      </p:sp>
      <p:sp>
        <p:nvSpPr>
          <p:cNvPr id="13" name="Rectangle 12"/>
          <p:cNvSpPr/>
          <p:nvPr/>
        </p:nvSpPr>
        <p:spPr>
          <a:xfrm>
            <a:off x="831850" y="4605628"/>
            <a:ext cx="10668000" cy="138499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dirty="0">
                <a:solidFill>
                  <a:schemeClr val="dk1"/>
                </a:solidFill>
                <a:latin typeface="Calibri"/>
                <a:ea typeface="Calibri"/>
                <a:cs typeface="Calibri"/>
                <a:sym typeface="Calibri"/>
              </a:rPr>
              <a:t>Our job is to find any text evidence that supports or contradicts the statements in the AR Guide.  We will write the evidence and page number on the chart. </a:t>
            </a:r>
          </a:p>
        </p:txBody>
      </p:sp>
      <p:pic>
        <p:nvPicPr>
          <p:cNvPr id="2" name="Picture 1"/>
          <p:cNvPicPr>
            <a:picLocks noChangeAspect="1"/>
          </p:cNvPicPr>
          <p:nvPr/>
        </p:nvPicPr>
        <p:blipFill>
          <a:blip r:embed="rId3"/>
          <a:stretch>
            <a:fillRect/>
          </a:stretch>
        </p:blipFill>
        <p:spPr>
          <a:xfrm>
            <a:off x="3818963" y="89367"/>
            <a:ext cx="4320989" cy="3240742"/>
          </a:xfrm>
          <a:prstGeom prst="rect">
            <a:avLst/>
          </a:prstGeom>
        </p:spPr>
      </p:pic>
    </p:spTree>
    <p:extLst>
      <p:ext uri="{BB962C8B-B14F-4D97-AF65-F5344CB8AC3E}">
        <p14:creationId xmlns:p14="http://schemas.microsoft.com/office/powerpoint/2010/main" val="139465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9937-5C21-D244-8ACC-E1DDC03A5723}"/>
              </a:ext>
            </a:extLst>
          </p:cNvPr>
          <p:cNvSpPr>
            <a:spLocks noGrp="1"/>
          </p:cNvSpPr>
          <p:nvPr>
            <p:ph type="title"/>
          </p:nvPr>
        </p:nvSpPr>
        <p:spPr>
          <a:xfrm>
            <a:off x="524485" y="1014509"/>
            <a:ext cx="11139854" cy="930447"/>
          </a:xfrm>
        </p:spPr>
        <p:txBody>
          <a:bodyPr vert="horz" lIns="91440" tIns="45720" rIns="91440" bIns="45720" rtlCol="0" anchor="b">
            <a:normAutofit/>
          </a:bodyPr>
          <a:lstStyle/>
          <a:p>
            <a:pPr algn="ctr">
              <a:spcBef>
                <a:spcPct val="0"/>
              </a:spcBef>
            </a:pPr>
            <a:r>
              <a:rPr lang="en-US" sz="5400" kern="1200" dirty="0">
                <a:solidFill>
                  <a:schemeClr val="bg1"/>
                </a:solidFill>
                <a:latin typeface="+mj-lt"/>
                <a:ea typeface="+mj-ea"/>
                <a:cs typeface="+mj-cs"/>
              </a:rPr>
              <a:t>During Reading </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Gather Text Evidence</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61EE603-F9FA-8541-BE91-C3986EE41EEE}"/>
              </a:ext>
            </a:extLst>
          </p:cNvPr>
          <p:cNvGraphicFramePr>
            <a:graphicFrameLocks noGrp="1"/>
          </p:cNvGraphicFramePr>
          <p:nvPr>
            <p:extLst>
              <p:ext uri="{D42A27DB-BD31-4B8C-83A1-F6EECF244321}">
                <p14:modId xmlns:p14="http://schemas.microsoft.com/office/powerpoint/2010/main" val="4063599342"/>
              </p:ext>
            </p:extLst>
          </p:nvPr>
        </p:nvGraphicFramePr>
        <p:xfrm>
          <a:off x="0" y="2079450"/>
          <a:ext cx="12192000" cy="5193779"/>
        </p:xfrm>
        <a:graphic>
          <a:graphicData uri="http://schemas.openxmlformats.org/drawingml/2006/table">
            <a:tbl>
              <a:tblPr firstRow="1" firstCol="1" bandRow="1"/>
              <a:tblGrid>
                <a:gridCol w="2403623">
                  <a:extLst>
                    <a:ext uri="{9D8B030D-6E8A-4147-A177-3AD203B41FA5}">
                      <a16:colId xmlns:a16="http://schemas.microsoft.com/office/drawing/2014/main" val="4271274758"/>
                    </a:ext>
                  </a:extLst>
                </a:gridCol>
                <a:gridCol w="554110">
                  <a:extLst>
                    <a:ext uri="{9D8B030D-6E8A-4147-A177-3AD203B41FA5}">
                      <a16:colId xmlns:a16="http://schemas.microsoft.com/office/drawing/2014/main" val="478594958"/>
                    </a:ext>
                  </a:extLst>
                </a:gridCol>
                <a:gridCol w="633268">
                  <a:extLst>
                    <a:ext uri="{9D8B030D-6E8A-4147-A177-3AD203B41FA5}">
                      <a16:colId xmlns:a16="http://schemas.microsoft.com/office/drawing/2014/main" val="1522778262"/>
                    </a:ext>
                  </a:extLst>
                </a:gridCol>
                <a:gridCol w="3621498">
                  <a:extLst>
                    <a:ext uri="{9D8B030D-6E8A-4147-A177-3AD203B41FA5}">
                      <a16:colId xmlns:a16="http://schemas.microsoft.com/office/drawing/2014/main" val="3717263291"/>
                    </a:ext>
                  </a:extLst>
                </a:gridCol>
                <a:gridCol w="1968883">
                  <a:extLst>
                    <a:ext uri="{9D8B030D-6E8A-4147-A177-3AD203B41FA5}">
                      <a16:colId xmlns:a16="http://schemas.microsoft.com/office/drawing/2014/main" val="4039268479"/>
                    </a:ext>
                  </a:extLst>
                </a:gridCol>
                <a:gridCol w="547852">
                  <a:extLst>
                    <a:ext uri="{9D8B030D-6E8A-4147-A177-3AD203B41FA5}">
                      <a16:colId xmlns:a16="http://schemas.microsoft.com/office/drawing/2014/main" val="3652510747"/>
                    </a:ext>
                  </a:extLst>
                </a:gridCol>
                <a:gridCol w="547852">
                  <a:extLst>
                    <a:ext uri="{9D8B030D-6E8A-4147-A177-3AD203B41FA5}">
                      <a16:colId xmlns:a16="http://schemas.microsoft.com/office/drawing/2014/main" val="2686012079"/>
                    </a:ext>
                  </a:extLst>
                </a:gridCol>
                <a:gridCol w="1914914">
                  <a:extLst>
                    <a:ext uri="{9D8B030D-6E8A-4147-A177-3AD203B41FA5}">
                      <a16:colId xmlns:a16="http://schemas.microsoft.com/office/drawing/2014/main" val="2977924101"/>
                    </a:ext>
                  </a:extLst>
                </a:gridCol>
              </a:tblGrid>
              <a:tr h="542262">
                <a:tc gridSpan="8">
                  <a:txBody>
                    <a:bodyPr/>
                    <a:lstStyle/>
                    <a:p>
                      <a:pPr marL="0" marR="0" algn="l" fontAlgn="ctr">
                        <a:spcBef>
                          <a:spcPts val="0"/>
                        </a:spcBef>
                        <a:spcAft>
                          <a:spcPts val="0"/>
                        </a:spcAft>
                        <a:tabLst>
                          <a:tab pos="457200" algn="l"/>
                          <a:tab pos="1085850" algn="l"/>
                        </a:tabLst>
                      </a:pPr>
                      <a:r>
                        <a:rPr lang="en-US" sz="2400" b="0" i="0" u="none" strike="noStrike" dirty="0">
                          <a:effectLst/>
                          <a:latin typeface="Bradley Hand"/>
                          <a:ea typeface="Times New Roman" panose="02020603050405020304" pitchFamily="18" charset="0"/>
                          <a:cs typeface="Times New Roman" panose="02020603050405020304" pitchFamily="18" charset="0"/>
                        </a:rPr>
                        <a:t>The Future of Zoos by </a:t>
                      </a:r>
                      <a:r>
                        <a:rPr lang="en-US" sz="2400" b="0" i="0" u="none" strike="noStrike" dirty="0">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700" b="0" i="0" u="none" strike="noStrike" dirty="0">
                        <a:effectLst/>
                        <a:latin typeface="Arial" panose="020B0604020202020204" pitchFamily="34" charset="0"/>
                      </a:endParaRPr>
                    </a:p>
                  </a:txBody>
                  <a:tcPr marL="139312" marR="139312" marT="69656" marB="696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254839"/>
                  </a:ext>
                </a:extLst>
              </a:tr>
              <a:tr h="985714">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dirty="0">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dirty="0">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26583342"/>
                  </a:ext>
                </a:extLst>
              </a:tr>
              <a:tr h="1078223">
                <a:tc>
                  <a:txBody>
                    <a:bodyPr/>
                    <a:lstStyle/>
                    <a:p>
                      <a:pPr marL="0" marR="0" algn="l" fontAlgn="ctr">
                        <a:spcBef>
                          <a:spcPts val="0"/>
                        </a:spcBef>
                        <a:spcAft>
                          <a:spcPts val="0"/>
                        </a:spcAft>
                        <a:tabLst>
                          <a:tab pos="457200" algn="l"/>
                          <a:tab pos="1085850" algn="l"/>
                        </a:tabLst>
                      </a:pPr>
                      <a:r>
                        <a:rPr lang="en-US" sz="1600" b="0" i="0" u="none" strike="no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x</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400" b="0" i="0" u="none" strike="noStrike" dirty="0">
                          <a:solidFill>
                            <a:srgbClr val="FF0000"/>
                          </a:solidFill>
                          <a:effectLst/>
                          <a:latin typeface="Bradley Hand"/>
                          <a:ea typeface="Times New Roman" panose="02020603050405020304" pitchFamily="18" charset="0"/>
                          <a:cs typeface="Times New Roman" panose="02020603050405020304" pitchFamily="18" charset="0"/>
                        </a:rPr>
                        <a:t> I think zoos treat animals well. They recreate their natural habitat and feed them their natural diet. Zoos also provide a home for animals that cannot go back to the wild.</a:t>
                      </a:r>
                      <a:endParaRPr lang="en-US" sz="1400" b="0" i="0" u="none" strike="noStrike" dirty="0">
                        <a:solidFill>
                          <a:srgbClr val="FF0000"/>
                        </a:solidFill>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Bradley Hand"/>
                          <a:ea typeface="Times New Roman" panose="02020603050405020304" pitchFamily="18" charset="0"/>
                          <a:cs typeface="Times New Roman" panose="02020603050405020304" pitchFamily="18" charset="0"/>
                        </a:rPr>
                        <a:t> </a:t>
                      </a:r>
                      <a:r>
                        <a:rPr lang="en-US" sz="1400" b="0" i="0" u="none" strike="noStrike" cap="none" dirty="0">
                          <a:solidFill>
                            <a:srgbClr val="FF0000"/>
                          </a:solidFill>
                          <a:effectLst/>
                          <a:latin typeface="Bradley Hand" pitchFamily="2" charset="77"/>
                          <a:ea typeface="+mn-ea"/>
                          <a:cs typeface="+mn-cs"/>
                          <a:sym typeface="Arial"/>
                        </a:rPr>
                        <a:t>"[Critics] argue that zoos are inhumane. They point to studies that have shown that animals in captivity suffer from anxiety, boredom, and stress." (p.12)</a:t>
                      </a:r>
                      <a:endParaRPr lang="en-US" sz="2700" b="0" i="0" u="none" strike="noStrike" dirty="0">
                        <a:solidFill>
                          <a:srgbClr val="FF0000"/>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0158"/>
                  </a:ext>
                </a:extLst>
              </a:tr>
              <a:tr h="1045981">
                <a:tc>
                  <a:txBody>
                    <a:bodyPr/>
                    <a:lstStyle/>
                    <a:p>
                      <a:pPr marL="0" marR="0" algn="l" fontAlgn="ctr">
                        <a:spcBef>
                          <a:spcPts val="0"/>
                        </a:spcBef>
                        <a:spcAft>
                          <a:spcPts val="0"/>
                        </a:spcAft>
                        <a:tabLst>
                          <a:tab pos="457200" algn="l"/>
                          <a:tab pos="1085850" algn="l"/>
                        </a:tabLst>
                      </a:pPr>
                      <a:r>
                        <a:rPr lang="en-US" sz="1600" b="0" i="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solidFill>
                            <a:schemeClr val="tx1"/>
                          </a:solidFill>
                          <a:effectLst/>
                          <a:latin typeface="Bradley Hand"/>
                          <a:ea typeface="Times New Roman" panose="02020603050405020304" pitchFamily="18" charset="0"/>
                          <a:cs typeface="Times New Roman" panose="02020603050405020304" pitchFamily="18" charset="0"/>
                        </a:rPr>
                        <a:t>x</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cap="none" dirty="0">
                          <a:solidFill>
                            <a:schemeClr val="tx1"/>
                          </a:solidFill>
                          <a:effectLst/>
                          <a:latin typeface="Bradley Hand" pitchFamily="2" charset="77"/>
                          <a:ea typeface="+mn-ea"/>
                          <a:cs typeface="Times New Roman" panose="02020603050405020304" pitchFamily="18" charset="0"/>
                          <a:sym typeface="Arial"/>
                        </a:rPr>
                        <a:t>I</a:t>
                      </a:r>
                      <a:r>
                        <a:rPr lang="en-US" sz="1400" b="0" i="0" u="none" strike="noStrike" cap="none" dirty="0">
                          <a:solidFill>
                            <a:schemeClr val="tx1"/>
                          </a:solidFill>
                          <a:effectLst/>
                          <a:latin typeface="Bradley Hand" pitchFamily="2" charset="77"/>
                          <a:ea typeface="+mn-ea"/>
                          <a:cs typeface="+mn-cs"/>
                          <a:sym typeface="Arial"/>
                        </a:rPr>
                        <a:t> agree because in the news I’ve heard about zoos protecting endangered species like the giant panda and the California Condor. </a:t>
                      </a:r>
                      <a:endParaRPr lang="en-US" sz="2700" b="0" i="0" u="none" strike="noStrike" dirty="0">
                        <a:solidFill>
                          <a:schemeClr val="tx1"/>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dirty="0">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64975"/>
                  </a:ext>
                </a:extLst>
              </a:tr>
              <a:tr h="865472">
                <a:tc>
                  <a:txBody>
                    <a:bodyPr/>
                    <a:lstStyle/>
                    <a:p>
                      <a:pPr marL="0" marR="0" algn="l" fontAlgn="ctr">
                        <a:spcBef>
                          <a:spcPts val="0"/>
                        </a:spcBef>
                        <a:spcAft>
                          <a:spcPts val="0"/>
                        </a:spcAft>
                        <a:tabLst>
                          <a:tab pos="457200" algn="l"/>
                          <a:tab pos="1085850" algn="l"/>
                        </a:tabLst>
                      </a:pPr>
                      <a:r>
                        <a:rPr lang="en-US" sz="1600" b="0" i="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dirty="0">
                          <a:solidFill>
                            <a:schemeClr val="tx1"/>
                          </a:solidFill>
                          <a:effectLst/>
                          <a:latin typeface="Bradley Hand"/>
                          <a:ea typeface="Times New Roman" panose="02020603050405020304" pitchFamily="18" charset="0"/>
                          <a:cs typeface="Times New Roman" panose="02020603050405020304" pitchFamily="18" charset="0"/>
                        </a:rPr>
                        <a:t>x</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dirty="0">
                          <a:solidFill>
                            <a:schemeClr val="tx1"/>
                          </a:solidFill>
                          <a:effectLst/>
                          <a:latin typeface="Bradley Hand"/>
                          <a:ea typeface="Times New Roman" panose="02020603050405020304" pitchFamily="18" charset="0"/>
                          <a:cs typeface="Times New Roman" panose="02020603050405020304" pitchFamily="18" charset="0"/>
                        </a:rPr>
                        <a:t> </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400" b="0" i="0" u="none" strike="noStrike" cap="none" dirty="0">
                          <a:solidFill>
                            <a:schemeClr val="tx1"/>
                          </a:solidFill>
                          <a:effectLst/>
                          <a:latin typeface="Bradley Hand" pitchFamily="2" charset="77"/>
                          <a:ea typeface="+mn-ea"/>
                          <a:cs typeface="+mn-cs"/>
                          <a:sym typeface="Arial"/>
                        </a:rPr>
                        <a:t>I agree because I’ve read other articles about zoo breeding programs, zoos supporting animal research, and zoos educating the public. </a:t>
                      </a:r>
                      <a:endParaRPr lang="en-US" sz="2700" b="0" i="0" u="none" strike="noStrike" dirty="0">
                        <a:solidFill>
                          <a:schemeClr val="tx1"/>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44687"/>
                  </a:ext>
                </a:extLst>
              </a:tr>
            </a:tbl>
          </a:graphicData>
        </a:graphic>
      </p:graphicFrame>
    </p:spTree>
    <p:extLst>
      <p:ext uri="{BB962C8B-B14F-4D97-AF65-F5344CB8AC3E}">
        <p14:creationId xmlns:p14="http://schemas.microsoft.com/office/powerpoint/2010/main" val="366361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011" y="95125"/>
            <a:ext cx="10515600" cy="813252"/>
          </a:xfrm>
        </p:spPr>
        <p:txBody>
          <a:bodyPr/>
          <a:lstStyle/>
          <a:p>
            <a:r>
              <a:rPr lang="en-US" dirty="0"/>
              <a:t>AR Guide: “The Future of Zoos” Practice</a:t>
            </a:r>
          </a:p>
        </p:txBody>
      </p:sp>
      <p:sp>
        <p:nvSpPr>
          <p:cNvPr id="11" name="Multiply 10"/>
          <p:cNvSpPr/>
          <p:nvPr/>
        </p:nvSpPr>
        <p:spPr>
          <a:xfrm>
            <a:off x="3178302" y="1963182"/>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2653329" y="3559732"/>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506AC6A-C387-C741-98CC-512EB3BB4398}"/>
              </a:ext>
            </a:extLst>
          </p:cNvPr>
          <p:cNvGraphicFramePr>
            <a:graphicFrameLocks noGrp="1"/>
          </p:cNvGraphicFramePr>
          <p:nvPr>
            <p:extLst>
              <p:ext uri="{D42A27DB-BD31-4B8C-83A1-F6EECF244321}">
                <p14:modId xmlns:p14="http://schemas.microsoft.com/office/powerpoint/2010/main" val="580462076"/>
              </p:ext>
            </p:extLst>
          </p:nvPr>
        </p:nvGraphicFramePr>
        <p:xfrm>
          <a:off x="53060" y="896440"/>
          <a:ext cx="12019878" cy="5928117"/>
        </p:xfrm>
        <a:graphic>
          <a:graphicData uri="http://schemas.openxmlformats.org/drawingml/2006/table">
            <a:tbl>
              <a:tblPr firstRow="1" firstCol="1" bandRow="1">
                <a:tableStyleId>{E833CA86-6A68-475C-B4B2-33433600663F}</a:tableStyleId>
              </a:tblPr>
              <a:tblGrid>
                <a:gridCol w="1823258">
                  <a:extLst>
                    <a:ext uri="{9D8B030D-6E8A-4147-A177-3AD203B41FA5}">
                      <a16:colId xmlns:a16="http://schemas.microsoft.com/office/drawing/2014/main" val="762600527"/>
                    </a:ext>
                  </a:extLst>
                </a:gridCol>
                <a:gridCol w="501473">
                  <a:extLst>
                    <a:ext uri="{9D8B030D-6E8A-4147-A177-3AD203B41FA5}">
                      <a16:colId xmlns:a16="http://schemas.microsoft.com/office/drawing/2014/main" val="3404222852"/>
                    </a:ext>
                  </a:extLst>
                </a:gridCol>
                <a:gridCol w="557193">
                  <a:extLst>
                    <a:ext uri="{9D8B030D-6E8A-4147-A177-3AD203B41FA5}">
                      <a16:colId xmlns:a16="http://schemas.microsoft.com/office/drawing/2014/main" val="37990836"/>
                    </a:ext>
                  </a:extLst>
                </a:gridCol>
                <a:gridCol w="3552985">
                  <a:extLst>
                    <a:ext uri="{9D8B030D-6E8A-4147-A177-3AD203B41FA5}">
                      <a16:colId xmlns:a16="http://schemas.microsoft.com/office/drawing/2014/main" val="4194748848"/>
                    </a:ext>
                  </a:extLst>
                </a:gridCol>
                <a:gridCol w="5584969">
                  <a:extLst>
                    <a:ext uri="{9D8B030D-6E8A-4147-A177-3AD203B41FA5}">
                      <a16:colId xmlns:a16="http://schemas.microsoft.com/office/drawing/2014/main" val="1918009360"/>
                    </a:ext>
                  </a:extLst>
                </a:gridCol>
              </a:tblGrid>
              <a:tr h="1037240">
                <a:tc>
                  <a:txBody>
                    <a:bodyPr/>
                    <a:lstStyle/>
                    <a:p>
                      <a:pPr marL="0" marR="0" algn="ctr">
                        <a:spcBef>
                          <a:spcPts val="0"/>
                        </a:spcBef>
                        <a:spcAft>
                          <a:spcPts val="0"/>
                        </a:spcAft>
                        <a:tabLst>
                          <a:tab pos="457200" algn="l"/>
                          <a:tab pos="1085850" algn="l"/>
                        </a:tabLst>
                      </a:pPr>
                      <a:r>
                        <a:rPr lang="en-US" sz="1600" dirty="0">
                          <a:effectLst/>
                        </a:rPr>
                        <a:t>Statement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71755" marR="71755" algn="ctr">
                        <a:spcBef>
                          <a:spcPts val="0"/>
                        </a:spcBef>
                        <a:spcAft>
                          <a:spcPts val="0"/>
                        </a:spcAft>
                        <a:tabLst>
                          <a:tab pos="457200" algn="l"/>
                          <a:tab pos="1085850" algn="l"/>
                        </a:tabLst>
                      </a:pPr>
                      <a:r>
                        <a:rPr lang="en-US" sz="1600">
                          <a:effectLst/>
                        </a:rPr>
                        <a:t>Agree</a:t>
                      </a:r>
                      <a:endParaRPr lang="en-US" sz="160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71755" marR="71755" algn="ctr">
                        <a:spcBef>
                          <a:spcPts val="0"/>
                        </a:spcBef>
                        <a:spcAft>
                          <a:spcPts val="0"/>
                        </a:spcAft>
                        <a:tabLst>
                          <a:tab pos="457200" algn="l"/>
                          <a:tab pos="1085850" algn="l"/>
                        </a:tabLst>
                      </a:pPr>
                      <a:r>
                        <a:rPr lang="en-US" sz="1600" dirty="0">
                          <a:effectLst/>
                        </a:rPr>
                        <a:t>Disagree</a:t>
                      </a:r>
                      <a:endParaRPr lang="en-US" sz="1600" dirty="0">
                        <a:effectLst/>
                        <a:latin typeface="Times New Roman" panose="02020603050405020304" pitchFamily="18" charset="0"/>
                        <a:ea typeface="Times New Roman" panose="02020603050405020304" pitchFamily="18" charset="0"/>
                      </a:endParaRPr>
                    </a:p>
                  </a:txBody>
                  <a:tcPr marL="68580" marR="68580" marT="0" marB="0" vert="vert270" anchor="ctr"/>
                </a:tc>
                <a:tc>
                  <a:txBody>
                    <a:bodyPr/>
                    <a:lstStyle/>
                    <a:p>
                      <a:pPr marL="0" marR="0" algn="ctr">
                        <a:spcBef>
                          <a:spcPts val="0"/>
                        </a:spcBef>
                        <a:spcAft>
                          <a:spcPts val="0"/>
                        </a:spcAft>
                        <a:tabLst>
                          <a:tab pos="457200" algn="l"/>
                          <a:tab pos="1085850" algn="l"/>
                        </a:tabLst>
                      </a:pPr>
                      <a:r>
                        <a:rPr lang="en-US" sz="1600" dirty="0">
                          <a:effectLst/>
                        </a:rPr>
                        <a:t>Reader’s Perspective Before Reading</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r>
                        <a:rPr lang="en-US" sz="1600" dirty="0">
                          <a:effectLst/>
                        </a:rPr>
                        <a:t>Text Evidence (page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70640019"/>
                  </a:ext>
                </a:extLst>
              </a:tr>
              <a:tr h="1233277">
                <a:tc>
                  <a:txBody>
                    <a:bodyPr/>
                    <a:lstStyle/>
                    <a:p>
                      <a:pPr marL="0" marR="0">
                        <a:spcBef>
                          <a:spcPts val="0"/>
                        </a:spcBef>
                        <a:spcAft>
                          <a:spcPts val="0"/>
                        </a:spcAft>
                        <a:tabLst>
                          <a:tab pos="457200" algn="l"/>
                          <a:tab pos="1085850" algn="l"/>
                        </a:tabLst>
                      </a:pPr>
                      <a:r>
                        <a:rPr lang="en-US" sz="1800" dirty="0">
                          <a:effectLst/>
                        </a:rPr>
                        <a:t>Keeping animals in zoos is inhumane.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I think zoos treat animals well. They recreate their natural habitat and feed them their natural diet. Zoos provide a home for animals that cannot go back to the wild.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 "[Critics] argue that zoos are inhumane. They point to studies that have shown that animals in captivity suffer from anxiety, boredom, and stress." p.12</a:t>
                      </a:r>
                    </a:p>
                    <a:p>
                      <a:pPr marL="0" marR="0">
                        <a:spcBef>
                          <a:spcPts val="0"/>
                        </a:spcBef>
                        <a:spcAft>
                          <a:spcPts val="0"/>
                        </a:spcAft>
                      </a:pPr>
                      <a:r>
                        <a:rPr lang="en-US" sz="1600" dirty="0">
                          <a:solidFill>
                            <a:srgbClr val="FF0000"/>
                          </a:solidFill>
                          <a:effectLst/>
                        </a:rPr>
                        <a:t> </a:t>
                      </a:r>
                    </a:p>
                  </a:txBody>
                  <a:tcPr marL="68580" marR="68580" marT="0" marB="0"/>
                </a:tc>
                <a:extLst>
                  <a:ext uri="{0D108BD9-81ED-4DB2-BD59-A6C34878D82A}">
                    <a16:rowId xmlns:a16="http://schemas.microsoft.com/office/drawing/2014/main" val="1029017043"/>
                  </a:ext>
                </a:extLst>
              </a:tr>
              <a:tr h="1887294">
                <a:tc>
                  <a:txBody>
                    <a:bodyPr/>
                    <a:lstStyle/>
                    <a:p>
                      <a:pPr marL="0" marR="0">
                        <a:spcBef>
                          <a:spcPts val="0"/>
                        </a:spcBef>
                        <a:spcAft>
                          <a:spcPts val="0"/>
                        </a:spcAft>
                        <a:tabLst>
                          <a:tab pos="457200" algn="l"/>
                          <a:tab pos="1085850" algn="l"/>
                        </a:tabLst>
                      </a:pPr>
                      <a:r>
                        <a:rPr lang="en-US" sz="1800" dirty="0">
                          <a:effectLst/>
                        </a:rPr>
                        <a:t>Zoo breeding programs have successfully protected endangered animals.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I agree because in the news I’ve heard about zoos protecting endangered species like the giant panda and the California Condor.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The AZA helps coordinate zoos’ efforts to protect more than 500 species. Those efforts include breeding endangered animals. And, when possible, zoos release those animals into the wild. This helps restore populations. P.12</a:t>
                      </a:r>
                    </a:p>
                    <a:p>
                      <a:pPr marL="0" marR="0">
                        <a:spcBef>
                          <a:spcPts val="0"/>
                        </a:spcBef>
                        <a:spcAft>
                          <a:spcPts val="0"/>
                        </a:spcAft>
                      </a:pPr>
                      <a:r>
                        <a:rPr lang="en-US" sz="1600" dirty="0">
                          <a:solidFill>
                            <a:srgbClr val="FF0000"/>
                          </a:solidFill>
                          <a:effectLst/>
                        </a:rPr>
                        <a:t> </a:t>
                      </a:r>
                    </a:p>
                    <a:p>
                      <a:pPr marL="0" marR="0">
                        <a:spcBef>
                          <a:spcPts val="0"/>
                        </a:spcBef>
                        <a:spcAft>
                          <a:spcPts val="0"/>
                        </a:spcAft>
                      </a:pPr>
                      <a:r>
                        <a:rPr lang="en-US" sz="1600" dirty="0">
                          <a:solidFill>
                            <a:srgbClr val="FF0000"/>
                          </a:solidFill>
                          <a:effectLst/>
                        </a:rPr>
                        <a:t>… the London Zoo tried to mate Sumatran tigers which are critically endangered, but the male mauled the female to death before the zookeepers could stop it. P.12</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2249678"/>
                  </a:ext>
                </a:extLst>
              </a:tr>
              <a:tr h="1651382">
                <a:tc>
                  <a:txBody>
                    <a:bodyPr/>
                    <a:lstStyle/>
                    <a:p>
                      <a:pPr marL="0" marR="0">
                        <a:spcBef>
                          <a:spcPts val="0"/>
                        </a:spcBef>
                        <a:spcAft>
                          <a:spcPts val="0"/>
                        </a:spcAft>
                        <a:tabLst>
                          <a:tab pos="457200" algn="l"/>
                          <a:tab pos="1085850" algn="l"/>
                        </a:tabLst>
                      </a:pPr>
                      <a:r>
                        <a:rPr lang="en-US" sz="1800" dirty="0">
                          <a:effectLst/>
                        </a:rPr>
                        <a:t>Zoos play an important role in animal conservation.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457200" algn="l"/>
                          <a:tab pos="1085850" algn="l"/>
                        </a:tabLst>
                      </a:pPr>
                      <a:r>
                        <a:rPr lang="en-US" sz="1600" u="none" strike="noStrike">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r>
                        <a:rPr lang="en-US" sz="1600" dirty="0">
                          <a:effectLst/>
                        </a:rPr>
                        <a:t>I agree because I’ve read other articles about zoo breeding programs, zoos supporting animal research, and zoos educating the public.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rgbClr val="FF0000"/>
                          </a:solidFill>
                          <a:effectLst/>
                        </a:rPr>
                        <a:t> Many zoos make it their mission to protect animals, especially endangered ones. They study species. At the National Zoo research on elephants is helping to develop a vaccine for a fatal virus. P.12</a:t>
                      </a:r>
                    </a:p>
                    <a:p>
                      <a:pPr marL="0" marR="0">
                        <a:spcBef>
                          <a:spcPts val="0"/>
                        </a:spcBef>
                        <a:spcAft>
                          <a:spcPts val="0"/>
                        </a:spcAft>
                      </a:pPr>
                      <a:r>
                        <a:rPr lang="en-US" sz="1600" dirty="0">
                          <a:solidFill>
                            <a:srgbClr val="FF0000"/>
                          </a:solidFill>
                          <a:effectLst/>
                        </a:rPr>
                        <a:t> </a:t>
                      </a:r>
                    </a:p>
                    <a:p>
                      <a:pPr marL="0" marR="0">
                        <a:spcBef>
                          <a:spcPts val="0"/>
                        </a:spcBef>
                        <a:spcAft>
                          <a:spcPts val="0"/>
                        </a:spcAft>
                      </a:pPr>
                      <a:r>
                        <a:rPr lang="en-US" sz="1600" dirty="0">
                          <a:solidFill>
                            <a:srgbClr val="FF0000"/>
                          </a:solidFill>
                          <a:effectLst/>
                        </a:rPr>
                        <a:t>Zoos are spending millions of dollars of research. And to teach visitors about challenges animals face in the wild. P.12</a:t>
                      </a:r>
                      <a:endParaRPr lang="en-US" sz="16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7231019"/>
                  </a:ext>
                </a:extLst>
              </a:tr>
            </a:tbl>
          </a:graphicData>
        </a:graphic>
      </p:graphicFrame>
      <p:sp>
        <p:nvSpPr>
          <p:cNvPr id="14" name="Multiply 13">
            <a:extLst>
              <a:ext uri="{FF2B5EF4-FFF2-40B4-BE49-F238E27FC236}">
                <a16:creationId xmlns:a16="http://schemas.microsoft.com/office/drawing/2014/main" id="{03A73854-7BFA-C843-A30A-F5F558466214}"/>
              </a:ext>
            </a:extLst>
          </p:cNvPr>
          <p:cNvSpPr/>
          <p:nvPr/>
        </p:nvSpPr>
        <p:spPr>
          <a:xfrm>
            <a:off x="2477733" y="2638884"/>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054280E2-0D0A-A349-A78A-B1142164DCD7}"/>
              </a:ext>
            </a:extLst>
          </p:cNvPr>
          <p:cNvSpPr/>
          <p:nvPr/>
        </p:nvSpPr>
        <p:spPr>
          <a:xfrm>
            <a:off x="1972336" y="4181935"/>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a:extLst>
              <a:ext uri="{FF2B5EF4-FFF2-40B4-BE49-F238E27FC236}">
                <a16:creationId xmlns:a16="http://schemas.microsoft.com/office/drawing/2014/main" id="{32842C37-967F-6944-B9BE-D6A72EA757F4}"/>
              </a:ext>
            </a:extLst>
          </p:cNvPr>
          <p:cNvSpPr/>
          <p:nvPr/>
        </p:nvSpPr>
        <p:spPr>
          <a:xfrm>
            <a:off x="1972336" y="5800471"/>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Vocabulary Map</a:t>
            </a:r>
          </a:p>
        </p:txBody>
      </p:sp>
      <p:sp>
        <p:nvSpPr>
          <p:cNvPr id="4" name="Rectangle 3"/>
          <p:cNvSpPr/>
          <p:nvPr/>
        </p:nvSpPr>
        <p:spPr>
          <a:xfrm>
            <a:off x="986117" y="4879407"/>
            <a:ext cx="10668000" cy="138499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dirty="0">
                <a:solidFill>
                  <a:schemeClr val="tx1"/>
                </a:solidFill>
              </a:rPr>
              <a:t>One of the important words in our article is </a:t>
            </a:r>
            <a:r>
              <a:rPr lang="en-US" sz="2800" b="1" i="1" dirty="0">
                <a:solidFill>
                  <a:schemeClr val="tx1"/>
                </a:solidFill>
              </a:rPr>
              <a:t>inhumane</a:t>
            </a:r>
            <a:r>
              <a:rPr lang="en-US" sz="2800" dirty="0">
                <a:solidFill>
                  <a:schemeClr val="tx1"/>
                </a:solidFill>
              </a:rPr>
              <a:t>. People who criticize zoos think they are inhumane. Let’s look at what this word means in more detail.</a:t>
            </a:r>
            <a:endParaRPr lang="en-US" sz="2800" dirty="0">
              <a:solidFill>
                <a:schemeClr val="tx1"/>
              </a:solidFill>
              <a:latin typeface="Calibri"/>
              <a:ea typeface="Calibri"/>
              <a:cs typeface="Calibri"/>
              <a:sym typeface="Calibri"/>
            </a:endParaRPr>
          </a:p>
        </p:txBody>
      </p:sp>
      <p:pic>
        <p:nvPicPr>
          <p:cNvPr id="8" name="Picture 7"/>
          <p:cNvPicPr>
            <a:picLocks noChangeAspect="1"/>
          </p:cNvPicPr>
          <p:nvPr/>
        </p:nvPicPr>
        <p:blipFill>
          <a:blip r:embed="rId3"/>
          <a:stretch>
            <a:fillRect/>
          </a:stretch>
        </p:blipFill>
        <p:spPr>
          <a:xfrm>
            <a:off x="3899460" y="364368"/>
            <a:ext cx="4380380" cy="2904382"/>
          </a:xfrm>
          <a:prstGeom prst="rect">
            <a:avLst/>
          </a:prstGeom>
        </p:spPr>
      </p:pic>
    </p:spTree>
    <p:extLst>
      <p:ext uri="{BB962C8B-B14F-4D97-AF65-F5344CB8AC3E}">
        <p14:creationId xmlns:p14="http://schemas.microsoft.com/office/powerpoint/2010/main" val="667110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1850" y="1835244"/>
            <a:ext cx="10515600" cy="2852737"/>
          </a:xfrm>
        </p:spPr>
        <p:txBody>
          <a:bodyPr/>
          <a:lstStyle/>
          <a:p>
            <a:r>
              <a:rPr lang="en-US" dirty="0"/>
              <a:t>Step 5: Final Perspective</a:t>
            </a:r>
          </a:p>
        </p:txBody>
      </p:sp>
      <p:sp>
        <p:nvSpPr>
          <p:cNvPr id="13" name="Rectangle 12"/>
          <p:cNvSpPr/>
          <p:nvPr/>
        </p:nvSpPr>
        <p:spPr>
          <a:xfrm>
            <a:off x="831850" y="4964103"/>
            <a:ext cx="10668000" cy="138499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dirty="0">
                <a:solidFill>
                  <a:schemeClr val="dk1"/>
                </a:solidFill>
                <a:latin typeface="Calibri"/>
                <a:ea typeface="Calibri"/>
                <a:cs typeface="Calibri"/>
                <a:sym typeface="Calibri"/>
              </a:rPr>
              <a:t>Almost finished! Our last job is think about our reading and all of our text evidence. Then, we can write our final perspective on the statement. </a:t>
            </a:r>
          </a:p>
        </p:txBody>
      </p:sp>
      <p:pic>
        <p:nvPicPr>
          <p:cNvPr id="2" name="Picture 1"/>
          <p:cNvPicPr>
            <a:picLocks noChangeAspect="1"/>
          </p:cNvPicPr>
          <p:nvPr/>
        </p:nvPicPr>
        <p:blipFill>
          <a:blip r:embed="rId3"/>
          <a:stretch>
            <a:fillRect/>
          </a:stretch>
        </p:blipFill>
        <p:spPr>
          <a:xfrm>
            <a:off x="3962400" y="831056"/>
            <a:ext cx="4876800" cy="2305050"/>
          </a:xfrm>
          <a:prstGeom prst="rect">
            <a:avLst/>
          </a:prstGeom>
        </p:spPr>
      </p:pic>
    </p:spTree>
    <p:extLst>
      <p:ext uri="{BB962C8B-B14F-4D97-AF65-F5344CB8AC3E}">
        <p14:creationId xmlns:p14="http://schemas.microsoft.com/office/powerpoint/2010/main" val="338724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1011" y="59957"/>
            <a:ext cx="10515600" cy="813252"/>
          </a:xfrm>
        </p:spPr>
        <p:txBody>
          <a:bodyPr/>
          <a:lstStyle/>
          <a:p>
            <a:r>
              <a:rPr lang="en-US" dirty="0"/>
              <a:t>AR Guide: “The Future of Zoos” Practice</a:t>
            </a:r>
          </a:p>
        </p:txBody>
      </p:sp>
      <p:graphicFrame>
        <p:nvGraphicFramePr>
          <p:cNvPr id="2" name="Table 1">
            <a:extLst>
              <a:ext uri="{FF2B5EF4-FFF2-40B4-BE49-F238E27FC236}">
                <a16:creationId xmlns:a16="http://schemas.microsoft.com/office/drawing/2014/main" id="{642C269F-11EA-D149-B436-5B038869764E}"/>
              </a:ext>
            </a:extLst>
          </p:cNvPr>
          <p:cNvGraphicFramePr>
            <a:graphicFrameLocks noGrp="1"/>
          </p:cNvGraphicFramePr>
          <p:nvPr>
            <p:extLst>
              <p:ext uri="{D42A27DB-BD31-4B8C-83A1-F6EECF244321}">
                <p14:modId xmlns:p14="http://schemas.microsoft.com/office/powerpoint/2010/main" val="974473320"/>
              </p:ext>
            </p:extLst>
          </p:nvPr>
        </p:nvGraphicFramePr>
        <p:xfrm>
          <a:off x="0" y="712156"/>
          <a:ext cx="12192000" cy="6519704"/>
        </p:xfrm>
        <a:graphic>
          <a:graphicData uri="http://schemas.openxmlformats.org/drawingml/2006/table">
            <a:tbl>
              <a:tblPr firstRow="1" firstCol="1" bandRow="1">
                <a:tableStyleId>{E833CA86-6A68-475C-B4B2-33433600663F}</a:tableStyleId>
              </a:tblPr>
              <a:tblGrid>
                <a:gridCol w="1436218">
                  <a:extLst>
                    <a:ext uri="{9D8B030D-6E8A-4147-A177-3AD203B41FA5}">
                      <a16:colId xmlns:a16="http://schemas.microsoft.com/office/drawing/2014/main" val="373668128"/>
                    </a:ext>
                  </a:extLst>
                </a:gridCol>
                <a:gridCol w="395020">
                  <a:extLst>
                    <a:ext uri="{9D8B030D-6E8A-4147-A177-3AD203B41FA5}">
                      <a16:colId xmlns:a16="http://schemas.microsoft.com/office/drawing/2014/main" val="2313042906"/>
                    </a:ext>
                  </a:extLst>
                </a:gridCol>
                <a:gridCol w="438912">
                  <a:extLst>
                    <a:ext uri="{9D8B030D-6E8A-4147-A177-3AD203B41FA5}">
                      <a16:colId xmlns:a16="http://schemas.microsoft.com/office/drawing/2014/main" val="1669120543"/>
                    </a:ext>
                  </a:extLst>
                </a:gridCol>
                <a:gridCol w="2675074">
                  <a:extLst>
                    <a:ext uri="{9D8B030D-6E8A-4147-A177-3AD203B41FA5}">
                      <a16:colId xmlns:a16="http://schemas.microsoft.com/office/drawing/2014/main" val="300528137"/>
                    </a:ext>
                  </a:extLst>
                </a:gridCol>
                <a:gridCol w="4068147">
                  <a:extLst>
                    <a:ext uri="{9D8B030D-6E8A-4147-A177-3AD203B41FA5}">
                      <a16:colId xmlns:a16="http://schemas.microsoft.com/office/drawing/2014/main" val="1009717706"/>
                    </a:ext>
                  </a:extLst>
                </a:gridCol>
                <a:gridCol w="391886">
                  <a:extLst>
                    <a:ext uri="{9D8B030D-6E8A-4147-A177-3AD203B41FA5}">
                      <a16:colId xmlns:a16="http://schemas.microsoft.com/office/drawing/2014/main" val="183214286"/>
                    </a:ext>
                  </a:extLst>
                </a:gridCol>
                <a:gridCol w="410547">
                  <a:extLst>
                    <a:ext uri="{9D8B030D-6E8A-4147-A177-3AD203B41FA5}">
                      <a16:colId xmlns:a16="http://schemas.microsoft.com/office/drawing/2014/main" val="2275199301"/>
                    </a:ext>
                  </a:extLst>
                </a:gridCol>
                <a:gridCol w="2376196">
                  <a:extLst>
                    <a:ext uri="{9D8B030D-6E8A-4147-A177-3AD203B41FA5}">
                      <a16:colId xmlns:a16="http://schemas.microsoft.com/office/drawing/2014/main" val="2059464652"/>
                    </a:ext>
                  </a:extLst>
                </a:gridCol>
              </a:tblGrid>
              <a:tr h="911384">
                <a:tc>
                  <a:txBody>
                    <a:bodyPr/>
                    <a:lstStyle/>
                    <a:p>
                      <a:pPr marL="0" marR="0" algn="ctr">
                        <a:spcBef>
                          <a:spcPts val="0"/>
                        </a:spcBef>
                        <a:spcAft>
                          <a:spcPts val="0"/>
                        </a:spcAft>
                        <a:tabLst>
                          <a:tab pos="457200" algn="l"/>
                          <a:tab pos="1085850" algn="l"/>
                        </a:tabLst>
                      </a:pPr>
                      <a:r>
                        <a:rPr lang="en-US" sz="1800" dirty="0">
                          <a:effectLst/>
                        </a:rPr>
                        <a:t>Statement</a:t>
                      </a: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71755" marR="71755" algn="ctr">
                        <a:spcBef>
                          <a:spcPts val="0"/>
                        </a:spcBef>
                        <a:spcAft>
                          <a:spcPts val="0"/>
                        </a:spcAft>
                        <a:tabLst>
                          <a:tab pos="457200" algn="l"/>
                          <a:tab pos="1085850" algn="l"/>
                        </a:tabLst>
                      </a:pPr>
                      <a:r>
                        <a:rPr lang="en-US" sz="1800">
                          <a:effectLst/>
                        </a:rPr>
                        <a:t>Agree</a:t>
                      </a:r>
                      <a:endParaRPr lang="en-US" sz="1800">
                        <a:effectLst/>
                        <a:latin typeface="Times New Roman" panose="02020603050405020304" pitchFamily="18" charset="0"/>
                        <a:ea typeface="Times New Roman" panose="02020603050405020304" pitchFamily="18" charset="0"/>
                      </a:endParaRPr>
                    </a:p>
                  </a:txBody>
                  <a:tcPr marL="67990" marR="67990" marT="0" marB="0" vert="vert270" anchor="ctr"/>
                </a:tc>
                <a:tc>
                  <a:txBody>
                    <a:bodyPr/>
                    <a:lstStyle/>
                    <a:p>
                      <a:pPr marL="71755" marR="71755" algn="ctr">
                        <a:spcBef>
                          <a:spcPts val="0"/>
                        </a:spcBef>
                        <a:spcAft>
                          <a:spcPts val="0"/>
                        </a:spcAft>
                        <a:tabLst>
                          <a:tab pos="457200" algn="l"/>
                          <a:tab pos="1085850" algn="l"/>
                        </a:tabLst>
                      </a:pPr>
                      <a:r>
                        <a:rPr lang="en-US" sz="1800">
                          <a:effectLst/>
                        </a:rPr>
                        <a:t>Disagree</a:t>
                      </a:r>
                      <a:endParaRPr lang="en-US" sz="1800">
                        <a:effectLst/>
                        <a:latin typeface="Times New Roman" panose="02020603050405020304" pitchFamily="18" charset="0"/>
                        <a:ea typeface="Times New Roman" panose="02020603050405020304" pitchFamily="18" charset="0"/>
                      </a:endParaRPr>
                    </a:p>
                  </a:txBody>
                  <a:tcPr marL="67990" marR="67990" marT="0" marB="0" vert="vert270" anchor="ctr"/>
                </a:tc>
                <a:tc>
                  <a:txBody>
                    <a:bodyPr/>
                    <a:lstStyle/>
                    <a:p>
                      <a:pPr marL="0" marR="0" algn="ctr">
                        <a:spcBef>
                          <a:spcPts val="0"/>
                        </a:spcBef>
                        <a:spcAft>
                          <a:spcPts val="0"/>
                        </a:spcAft>
                        <a:tabLst>
                          <a:tab pos="457200" algn="l"/>
                          <a:tab pos="1085850" algn="l"/>
                        </a:tabLst>
                      </a:pPr>
                      <a:r>
                        <a:rPr lang="en-US" sz="1800" dirty="0">
                          <a:effectLst/>
                        </a:rPr>
                        <a:t>Reader’s Perspective Before Reading</a:t>
                      </a: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r>
                        <a:rPr lang="en-US" sz="1800">
                          <a:effectLst/>
                        </a:rPr>
                        <a:t>Text Evidence (page #)</a:t>
                      </a:r>
                      <a:endParaRPr lang="en-US" sz="18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71755" marR="71755" algn="ctr">
                        <a:spcBef>
                          <a:spcPts val="0"/>
                        </a:spcBef>
                        <a:spcAft>
                          <a:spcPts val="0"/>
                        </a:spcAft>
                        <a:tabLst>
                          <a:tab pos="457200" algn="l"/>
                          <a:tab pos="1085850" algn="l"/>
                        </a:tabLst>
                      </a:pPr>
                      <a:r>
                        <a:rPr lang="en-US" sz="1800">
                          <a:effectLst/>
                        </a:rPr>
                        <a:t>Agree</a:t>
                      </a:r>
                      <a:endParaRPr lang="en-US" sz="1800">
                        <a:effectLst/>
                        <a:latin typeface="Times New Roman" panose="02020603050405020304" pitchFamily="18" charset="0"/>
                        <a:ea typeface="Times New Roman" panose="02020603050405020304" pitchFamily="18" charset="0"/>
                      </a:endParaRPr>
                    </a:p>
                  </a:txBody>
                  <a:tcPr marL="67990" marR="67990" marT="0" marB="0" vert="vert270" anchor="ctr"/>
                </a:tc>
                <a:tc>
                  <a:txBody>
                    <a:bodyPr/>
                    <a:lstStyle/>
                    <a:p>
                      <a:pPr marL="71755" marR="71755" algn="ctr">
                        <a:spcBef>
                          <a:spcPts val="0"/>
                        </a:spcBef>
                        <a:spcAft>
                          <a:spcPts val="0"/>
                        </a:spcAft>
                        <a:tabLst>
                          <a:tab pos="457200" algn="l"/>
                          <a:tab pos="1085850" algn="l"/>
                        </a:tabLst>
                      </a:pPr>
                      <a:r>
                        <a:rPr lang="en-US" sz="1800">
                          <a:effectLst/>
                        </a:rPr>
                        <a:t>Disagree</a:t>
                      </a:r>
                      <a:endParaRPr lang="en-US" sz="1800">
                        <a:effectLst/>
                        <a:latin typeface="Times New Roman" panose="02020603050405020304" pitchFamily="18" charset="0"/>
                        <a:ea typeface="Times New Roman" panose="02020603050405020304" pitchFamily="18" charset="0"/>
                      </a:endParaRPr>
                    </a:p>
                  </a:txBody>
                  <a:tcPr marL="67990" marR="67990" marT="0" marB="0" vert="vert270" anchor="ctr"/>
                </a:tc>
                <a:tc>
                  <a:txBody>
                    <a:bodyPr/>
                    <a:lstStyle/>
                    <a:p>
                      <a:pPr marL="0" marR="0" algn="ctr">
                        <a:spcBef>
                          <a:spcPts val="0"/>
                        </a:spcBef>
                        <a:spcAft>
                          <a:spcPts val="0"/>
                        </a:spcAft>
                        <a:tabLst>
                          <a:tab pos="457200" algn="l"/>
                          <a:tab pos="1085850" algn="l"/>
                        </a:tabLst>
                      </a:pPr>
                      <a:r>
                        <a:rPr lang="en-US" sz="1800">
                          <a:effectLst/>
                        </a:rPr>
                        <a:t>Reader’s Perspective After Reading</a:t>
                      </a:r>
                      <a:endParaRPr lang="en-US" sz="180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2021455767"/>
                  </a:ext>
                </a:extLst>
              </a:tr>
              <a:tr h="1128086">
                <a:tc>
                  <a:txBody>
                    <a:bodyPr/>
                    <a:lstStyle/>
                    <a:p>
                      <a:pPr marL="0" marR="0">
                        <a:spcBef>
                          <a:spcPts val="0"/>
                        </a:spcBef>
                        <a:spcAft>
                          <a:spcPts val="0"/>
                        </a:spcAft>
                        <a:tabLst>
                          <a:tab pos="457200" algn="l"/>
                          <a:tab pos="1085850" algn="l"/>
                        </a:tabLst>
                      </a:pPr>
                      <a:r>
                        <a:rPr lang="en-US" sz="1800">
                          <a:effectLst/>
                        </a:rPr>
                        <a:t>Keeping animals in zoos is inhumane.</a:t>
                      </a:r>
                      <a:endParaRPr lang="en-US" sz="18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endParaRPr lang="en-US" sz="16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spcBef>
                          <a:spcPts val="0"/>
                        </a:spcBef>
                        <a:spcAft>
                          <a:spcPts val="0"/>
                        </a:spcAft>
                      </a:pPr>
                      <a:r>
                        <a:rPr lang="en-US" sz="1600" dirty="0">
                          <a:effectLst/>
                        </a:rPr>
                        <a:t>I think zoos treat animals well. They recreate their natural habitat and feed them their natural diet. Zoos provide a home for animals that cannot go back to the wild.</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"[Critics] argue that zoos are inhumane. They point to studies that have shown that animals in captivity suffer from anxiety, boredom, and stress." p.12</a:t>
                      </a:r>
                    </a:p>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pPr>
                      <a:r>
                        <a:rPr lang="en-US" sz="1600" b="0" dirty="0">
                          <a:solidFill>
                            <a:srgbClr val="FF0000"/>
                          </a:solidFill>
                          <a:effectLst/>
                        </a:rPr>
                        <a:t>I changed my mind because the article talked about animals showing many signs of distress like pacing back and forth from boredom.</a:t>
                      </a:r>
                    </a:p>
                  </a:txBody>
                  <a:tcPr marL="67990" marR="67990" marT="0" marB="0"/>
                </a:tc>
                <a:extLst>
                  <a:ext uri="{0D108BD9-81ED-4DB2-BD59-A6C34878D82A}">
                    <a16:rowId xmlns:a16="http://schemas.microsoft.com/office/drawing/2014/main" val="2002281897"/>
                  </a:ext>
                </a:extLst>
              </a:tr>
              <a:tr h="1668871">
                <a:tc>
                  <a:txBody>
                    <a:bodyPr/>
                    <a:lstStyle/>
                    <a:p>
                      <a:pPr marL="0" marR="0">
                        <a:spcBef>
                          <a:spcPts val="0"/>
                        </a:spcBef>
                        <a:spcAft>
                          <a:spcPts val="0"/>
                        </a:spcAft>
                        <a:tabLst>
                          <a:tab pos="457200" algn="l"/>
                          <a:tab pos="1085850" algn="l"/>
                        </a:tabLst>
                      </a:pPr>
                      <a:r>
                        <a:rPr lang="en-US" sz="1800" dirty="0">
                          <a:effectLst/>
                        </a:rPr>
                        <a:t>Zoo breeding programs have successfully protected endangered animals. </a:t>
                      </a: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spcBef>
                          <a:spcPts val="0"/>
                        </a:spcBef>
                        <a:spcAft>
                          <a:spcPts val="0"/>
                        </a:spcAft>
                      </a:pPr>
                      <a:r>
                        <a:rPr lang="en-US" sz="1600" dirty="0">
                          <a:effectLst/>
                        </a:rPr>
                        <a:t> I agree because in the news I’ve heard about zoos protecting endangered species like the giant panda and the California Condor.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pPr>
                      <a:r>
                        <a:rPr lang="en-US" sz="1600" dirty="0">
                          <a:effectLst/>
                        </a:rPr>
                        <a:t> The AZA helps coordinate zoos’ efforts to protect more than 500 species. Those efforts include breeding endangered animals. And, when possible, zoos release those animals into the wild. This helps restore populations. P.12</a:t>
                      </a:r>
                    </a:p>
                    <a:p>
                      <a:pPr marL="0" marR="0">
                        <a:spcBef>
                          <a:spcPts val="0"/>
                        </a:spcBef>
                        <a:spcAft>
                          <a:spcPts val="0"/>
                        </a:spcAft>
                      </a:pPr>
                      <a:r>
                        <a:rPr lang="en-US" sz="1600" dirty="0">
                          <a:effectLst/>
                        </a:rPr>
                        <a:t>… the London Zoo tried to mate Sumatran tigers which are critically endangered, but the male mauled the female to death before the zookeepers could stop it. P.12</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endParaRPr lang="en-US" sz="1600" dirty="0">
                        <a:effectLst/>
                      </a:endParaRPr>
                    </a:p>
                    <a:p>
                      <a:pPr marL="0" marR="0">
                        <a:spcBef>
                          <a:spcPts val="0"/>
                        </a:spcBef>
                        <a:spcAft>
                          <a:spcPts val="0"/>
                        </a:spcAft>
                        <a:tabLst>
                          <a:tab pos="457200" algn="l"/>
                          <a:tab pos="108585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pPr>
                      <a:r>
                        <a:rPr lang="en-US" sz="1600" b="0" dirty="0">
                          <a:solidFill>
                            <a:srgbClr val="FF0000"/>
                          </a:solidFill>
                          <a:effectLst/>
                        </a:rPr>
                        <a:t> I’m conflicted about this, but I think I now disagree because I don’t think zoos are successful if their breeding program results in endangered animals killing one another. </a:t>
                      </a:r>
                      <a:endParaRPr lang="en-US" sz="1600" b="0" dirty="0">
                        <a:solidFill>
                          <a:srgbClr val="FF0000"/>
                        </a:solidFill>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a16="http://schemas.microsoft.com/office/drawing/2014/main" val="1106062765"/>
                  </a:ext>
                </a:extLst>
              </a:tr>
              <a:tr h="1568471">
                <a:tc>
                  <a:txBody>
                    <a:bodyPr/>
                    <a:lstStyle/>
                    <a:p>
                      <a:pPr marL="0" marR="0" algn="l">
                        <a:spcBef>
                          <a:spcPts val="0"/>
                        </a:spcBef>
                        <a:spcAft>
                          <a:spcPts val="0"/>
                        </a:spcAft>
                        <a:tabLst>
                          <a:tab pos="457200" algn="l"/>
                          <a:tab pos="1085850" algn="l"/>
                        </a:tabLst>
                      </a:pPr>
                      <a:r>
                        <a:rPr lang="en-US" sz="1800" dirty="0">
                          <a:effectLst/>
                        </a:rPr>
                        <a:t>Zoos play an important role in animal conservation.  </a:t>
                      </a: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endParaRPr lang="en-US" sz="18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tabLst>
                          <a:tab pos="457200" algn="l"/>
                          <a:tab pos="1085850" algn="l"/>
                        </a:tabLst>
                      </a:pPr>
                      <a:r>
                        <a:rPr lang="en-US" sz="1600" u="none" strike="noStrike"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spcBef>
                          <a:spcPts val="0"/>
                        </a:spcBef>
                        <a:spcAft>
                          <a:spcPts val="0"/>
                        </a:spcAft>
                        <a:tabLst>
                          <a:tab pos="457200" algn="l"/>
                          <a:tab pos="1085850" algn="l"/>
                        </a:tabLst>
                      </a:pPr>
                      <a:r>
                        <a:rPr lang="en-US" sz="1600" dirty="0">
                          <a:effectLst/>
                        </a:rPr>
                        <a:t> I agree because I’ve read other articles about zoo breeding programs, zoos supporting animal research, and zoos educating the public.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pPr>
                      <a:r>
                        <a:rPr lang="en-US" sz="1600" dirty="0">
                          <a:effectLst/>
                        </a:rPr>
                        <a:t> Many zoos make it their mission to protect animals, especially endangered ones. They study species. At the National Zoo research on elephants is helping to develop a vaccine for a fatal virus. P.12</a:t>
                      </a:r>
                    </a:p>
                    <a:p>
                      <a:pPr marL="0" marR="0">
                        <a:spcBef>
                          <a:spcPts val="0"/>
                        </a:spcBef>
                        <a:spcAft>
                          <a:spcPts val="0"/>
                        </a:spcAft>
                      </a:pPr>
                      <a:r>
                        <a:rPr lang="en-US" sz="1600" dirty="0">
                          <a:effectLst/>
                        </a:rPr>
                        <a:t>Zoos are spending millions of dollars of research. And to teach visitors about challenges animals face in the wild. P.12</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dirty="0">
                          <a:effectLst/>
                        </a:rPr>
                        <a:t> </a:t>
                      </a:r>
                    </a:p>
                    <a:p>
                      <a:pPr marL="0" marR="0">
                        <a:spcBef>
                          <a:spcPts val="0"/>
                        </a:spcBef>
                        <a:spcAft>
                          <a:spcPts val="0"/>
                        </a:spcAft>
                        <a:tabLst>
                          <a:tab pos="457200" algn="l"/>
                          <a:tab pos="1085850" algn="l"/>
                        </a:tabLst>
                      </a:pPr>
                      <a:endParaRPr lang="en-US" sz="1600" dirty="0">
                        <a:effectLst/>
                      </a:endParaRPr>
                    </a:p>
                    <a:p>
                      <a:pPr marL="0" marR="0">
                        <a:spcBef>
                          <a:spcPts val="0"/>
                        </a:spcBef>
                        <a:spcAft>
                          <a:spcPts val="0"/>
                        </a:spcAft>
                        <a:tabLst>
                          <a:tab pos="457200" algn="l"/>
                          <a:tab pos="108585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spcBef>
                          <a:spcPts val="0"/>
                        </a:spcBef>
                        <a:spcAft>
                          <a:spcPts val="0"/>
                        </a:spcAft>
                        <a:tabLst>
                          <a:tab pos="457200" algn="l"/>
                          <a:tab pos="1085850" algn="l"/>
                        </a:tabLst>
                      </a:pPr>
                      <a:r>
                        <a:rPr lang="en-US" sz="1600" b="0" dirty="0">
                          <a:solidFill>
                            <a:srgbClr val="FF0000"/>
                          </a:solidFill>
                          <a:effectLst/>
                        </a:rPr>
                        <a:t> I agree even more now. I didn’t realize that zoos were also involved in developing vaccines.  </a:t>
                      </a:r>
                      <a:endParaRPr lang="en-US" sz="1600" b="0" dirty="0">
                        <a:solidFill>
                          <a:srgbClr val="FF0000"/>
                        </a:solidFill>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a16="http://schemas.microsoft.com/office/drawing/2014/main" val="947266347"/>
                  </a:ext>
                </a:extLst>
              </a:tr>
            </a:tbl>
          </a:graphicData>
        </a:graphic>
      </p:graphicFrame>
      <p:sp>
        <p:nvSpPr>
          <p:cNvPr id="12" name="Multiply 11">
            <a:extLst>
              <a:ext uri="{FF2B5EF4-FFF2-40B4-BE49-F238E27FC236}">
                <a16:creationId xmlns:a16="http://schemas.microsoft.com/office/drawing/2014/main" id="{FF716808-3C07-CC4C-9633-60DCC30CA2BB}"/>
              </a:ext>
            </a:extLst>
          </p:cNvPr>
          <p:cNvSpPr/>
          <p:nvPr/>
        </p:nvSpPr>
        <p:spPr>
          <a:xfrm>
            <a:off x="1957935" y="2240892"/>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0B37B05C-12C9-AC44-AD8C-5401378CA7BC}"/>
              </a:ext>
            </a:extLst>
          </p:cNvPr>
          <p:cNvSpPr/>
          <p:nvPr/>
        </p:nvSpPr>
        <p:spPr>
          <a:xfrm>
            <a:off x="1510066" y="3972007"/>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a:extLst>
              <a:ext uri="{FF2B5EF4-FFF2-40B4-BE49-F238E27FC236}">
                <a16:creationId xmlns:a16="http://schemas.microsoft.com/office/drawing/2014/main" id="{2CDFF307-8A1F-AB48-83AF-5C99EFBED502}"/>
              </a:ext>
            </a:extLst>
          </p:cNvPr>
          <p:cNvSpPr/>
          <p:nvPr/>
        </p:nvSpPr>
        <p:spPr>
          <a:xfrm>
            <a:off x="1510066" y="6104854"/>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a:extLst>
              <a:ext uri="{FF2B5EF4-FFF2-40B4-BE49-F238E27FC236}">
                <a16:creationId xmlns:a16="http://schemas.microsoft.com/office/drawing/2014/main" id="{4FCF8F28-70A0-7D4B-81C2-892EC73D9FED}"/>
              </a:ext>
            </a:extLst>
          </p:cNvPr>
          <p:cNvSpPr/>
          <p:nvPr/>
        </p:nvSpPr>
        <p:spPr>
          <a:xfrm>
            <a:off x="9049201" y="2250200"/>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a:extLst>
              <a:ext uri="{FF2B5EF4-FFF2-40B4-BE49-F238E27FC236}">
                <a16:creationId xmlns:a16="http://schemas.microsoft.com/office/drawing/2014/main" id="{A7FB4A0A-09B1-3242-9515-C66165508E07}"/>
              </a:ext>
            </a:extLst>
          </p:cNvPr>
          <p:cNvSpPr/>
          <p:nvPr/>
        </p:nvSpPr>
        <p:spPr>
          <a:xfrm>
            <a:off x="9473816" y="3972008"/>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a:extLst>
              <a:ext uri="{FF2B5EF4-FFF2-40B4-BE49-F238E27FC236}">
                <a16:creationId xmlns:a16="http://schemas.microsoft.com/office/drawing/2014/main" id="{03BCA6CE-6163-C64C-B7FE-C63B23F82063}"/>
              </a:ext>
            </a:extLst>
          </p:cNvPr>
          <p:cNvSpPr/>
          <p:nvPr/>
        </p:nvSpPr>
        <p:spPr>
          <a:xfrm>
            <a:off x="9049201" y="6104854"/>
            <a:ext cx="256032" cy="322177"/>
          </a:xfrm>
          <a:prstGeom prst="mathMultiply">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52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9937-5C21-D244-8ACC-E1DDC03A5723}"/>
              </a:ext>
            </a:extLst>
          </p:cNvPr>
          <p:cNvSpPr>
            <a:spLocks noGrp="1"/>
          </p:cNvSpPr>
          <p:nvPr>
            <p:ph type="title"/>
          </p:nvPr>
        </p:nvSpPr>
        <p:spPr>
          <a:xfrm>
            <a:off x="524485" y="1014509"/>
            <a:ext cx="11139854" cy="930447"/>
          </a:xfrm>
        </p:spPr>
        <p:txBody>
          <a:bodyPr vert="horz" lIns="91440" tIns="45720" rIns="91440" bIns="45720" rtlCol="0" anchor="b">
            <a:normAutofit/>
          </a:bodyPr>
          <a:lstStyle/>
          <a:p>
            <a:pPr algn="ctr">
              <a:spcBef>
                <a:spcPct val="0"/>
              </a:spcBef>
            </a:pPr>
            <a:r>
              <a:rPr lang="en-US" sz="5400" kern="1200" dirty="0">
                <a:solidFill>
                  <a:schemeClr val="bg1"/>
                </a:solidFill>
                <a:latin typeface="+mj-lt"/>
                <a:ea typeface="+mj-ea"/>
                <a:cs typeface="+mj-cs"/>
              </a:rPr>
              <a:t>After Reading </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Independent Practice Statement 3</a:t>
            </a:r>
          </a:p>
        </p:txBody>
      </p:sp>
      <p:cxnSp>
        <p:nvCxnSpPr>
          <p:cNvPr id="12"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61EE603-F9FA-8541-BE91-C3986EE41EEE}"/>
              </a:ext>
            </a:extLst>
          </p:cNvPr>
          <p:cNvGraphicFramePr>
            <a:graphicFrameLocks noGrp="1"/>
          </p:cNvGraphicFramePr>
          <p:nvPr/>
        </p:nvGraphicFramePr>
        <p:xfrm>
          <a:off x="346000" y="2200389"/>
          <a:ext cx="11496824" cy="4530591"/>
        </p:xfrm>
        <a:graphic>
          <a:graphicData uri="http://schemas.openxmlformats.org/drawingml/2006/table">
            <a:tbl>
              <a:tblPr firstRow="1" firstCol="1" bandRow="1"/>
              <a:tblGrid>
                <a:gridCol w="2499146">
                  <a:extLst>
                    <a:ext uri="{9D8B030D-6E8A-4147-A177-3AD203B41FA5}">
                      <a16:colId xmlns:a16="http://schemas.microsoft.com/office/drawing/2014/main" val="4271274758"/>
                    </a:ext>
                  </a:extLst>
                </a:gridCol>
                <a:gridCol w="598846">
                  <a:extLst>
                    <a:ext uri="{9D8B030D-6E8A-4147-A177-3AD203B41FA5}">
                      <a16:colId xmlns:a16="http://schemas.microsoft.com/office/drawing/2014/main" val="478594958"/>
                    </a:ext>
                  </a:extLst>
                </a:gridCol>
                <a:gridCol w="598846">
                  <a:extLst>
                    <a:ext uri="{9D8B030D-6E8A-4147-A177-3AD203B41FA5}">
                      <a16:colId xmlns:a16="http://schemas.microsoft.com/office/drawing/2014/main" val="1522778262"/>
                    </a:ext>
                  </a:extLst>
                </a:gridCol>
                <a:gridCol w="3328346">
                  <a:extLst>
                    <a:ext uri="{9D8B030D-6E8A-4147-A177-3AD203B41FA5}">
                      <a16:colId xmlns:a16="http://schemas.microsoft.com/office/drawing/2014/main" val="3717263291"/>
                    </a:ext>
                  </a:extLst>
                </a:gridCol>
                <a:gridCol w="1632685">
                  <a:extLst>
                    <a:ext uri="{9D8B030D-6E8A-4147-A177-3AD203B41FA5}">
                      <a16:colId xmlns:a16="http://schemas.microsoft.com/office/drawing/2014/main" val="4039268479"/>
                    </a:ext>
                  </a:extLst>
                </a:gridCol>
                <a:gridCol w="516614">
                  <a:extLst>
                    <a:ext uri="{9D8B030D-6E8A-4147-A177-3AD203B41FA5}">
                      <a16:colId xmlns:a16="http://schemas.microsoft.com/office/drawing/2014/main" val="3652510747"/>
                    </a:ext>
                  </a:extLst>
                </a:gridCol>
                <a:gridCol w="516614">
                  <a:extLst>
                    <a:ext uri="{9D8B030D-6E8A-4147-A177-3AD203B41FA5}">
                      <a16:colId xmlns:a16="http://schemas.microsoft.com/office/drawing/2014/main" val="2686012079"/>
                    </a:ext>
                  </a:extLst>
                </a:gridCol>
                <a:gridCol w="1805727">
                  <a:extLst>
                    <a:ext uri="{9D8B030D-6E8A-4147-A177-3AD203B41FA5}">
                      <a16:colId xmlns:a16="http://schemas.microsoft.com/office/drawing/2014/main" val="2977924101"/>
                    </a:ext>
                  </a:extLst>
                </a:gridCol>
              </a:tblGrid>
              <a:tr h="543815">
                <a:tc gridSpan="8">
                  <a:txBody>
                    <a:bodyPr/>
                    <a:lstStyle/>
                    <a:p>
                      <a:pPr marL="0" marR="0" algn="l" fontAlgn="ctr">
                        <a:spcBef>
                          <a:spcPts val="0"/>
                        </a:spcBef>
                        <a:spcAft>
                          <a:spcPts val="0"/>
                        </a:spcAft>
                        <a:tabLst>
                          <a:tab pos="457200" algn="l"/>
                          <a:tab pos="1085850" algn="l"/>
                        </a:tabLst>
                      </a:pPr>
                      <a:r>
                        <a:rPr lang="en-US" sz="2400" b="0" i="0" u="none" strike="noStrike">
                          <a:effectLst/>
                          <a:latin typeface="Bradley Hand"/>
                          <a:ea typeface="Times New Roman" panose="02020603050405020304" pitchFamily="18" charset="0"/>
                          <a:cs typeface="Times New Roman" panose="02020603050405020304" pitchFamily="18" charset="0"/>
                        </a:rPr>
                        <a:t>The Future of Zoos by </a:t>
                      </a:r>
                      <a:r>
                        <a:rPr lang="en-US" sz="2400" b="0" i="0" u="none" strike="noStrike">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700" b="0" i="0" u="none" strike="noStrike">
                        <a:effectLst/>
                        <a:latin typeface="Arial" panose="020B0604020202020204" pitchFamily="34" charset="0"/>
                      </a:endParaRPr>
                    </a:p>
                  </a:txBody>
                  <a:tcPr marL="139312" marR="139312" marT="69656" marB="696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254839"/>
                  </a:ext>
                </a:extLst>
              </a:tr>
              <a:tr h="988537">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700" b="0" i="0" u="none" strike="noStrike" dirty="0">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700" b="0" i="0" u="none" strike="noStrike">
                        <a:effectLst/>
                        <a:latin typeface="Arial" panose="020B0604020202020204" pitchFamily="34" charset="0"/>
                      </a:endParaRPr>
                    </a:p>
                  </a:txBody>
                  <a:tcPr marL="104484" marR="104484" marT="1451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5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26583342"/>
                  </a:ext>
                </a:extLst>
              </a:tr>
              <a:tr h="551638">
                <a:tc>
                  <a:txBody>
                    <a:bodyPr/>
                    <a:lstStyle/>
                    <a:p>
                      <a:pPr marL="0" marR="0" algn="l" fontAlgn="ctr">
                        <a:spcBef>
                          <a:spcPts val="0"/>
                        </a:spcBef>
                        <a:spcAft>
                          <a:spcPts val="0"/>
                        </a:spcAft>
                        <a:tabLst>
                          <a:tab pos="457200" algn="l"/>
                          <a:tab pos="1085850" algn="l"/>
                        </a:tabLst>
                      </a:pPr>
                      <a:r>
                        <a:rPr lang="en-US"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effectLst/>
                          <a:latin typeface="Bradley Hand"/>
                          <a:ea typeface="Times New Roman" panose="02020603050405020304" pitchFamily="18" charset="0"/>
                          <a:cs typeface="Times New Roman" panose="02020603050405020304" pitchFamily="18" charset="0"/>
                        </a:rPr>
                        <a:t>x</a:t>
                      </a:r>
                      <a:endParaRPr lang="en-US" sz="2700" b="0" i="0" u="none" strike="noStrike">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1400" b="0" i="0" u="none" strike="noStrike" dirty="0">
                          <a:effectLst/>
                          <a:latin typeface="Bradley Hand"/>
                          <a:ea typeface="Times New Roman" panose="02020603050405020304" pitchFamily="18" charset="0"/>
                          <a:cs typeface="Times New Roman" panose="02020603050405020304" pitchFamily="18" charset="0"/>
                        </a:rPr>
                        <a:t> </a:t>
                      </a:r>
                      <a:r>
                        <a:rPr lang="en-US" sz="1400" b="0" i="0" u="none" strike="noStrike" dirty="0">
                          <a:solidFill>
                            <a:schemeClr val="tx1"/>
                          </a:solidFill>
                          <a:effectLst/>
                          <a:latin typeface="Bradley Hand"/>
                          <a:ea typeface="Times New Roman" panose="02020603050405020304" pitchFamily="18" charset="0"/>
                          <a:cs typeface="Times New Roman" panose="02020603050405020304" pitchFamily="18" charset="0"/>
                        </a:rPr>
                        <a:t>I think zoos treat animals well. They recreate their natural habitat and feed them their natural diet. Zoos also provide a home for animals that cannot go back to the wild.</a:t>
                      </a:r>
                      <a:endParaRPr lang="en-US" sz="1400" b="0" i="0" u="none" strike="noStrike" dirty="0">
                        <a:solidFill>
                          <a:schemeClr val="tx1"/>
                        </a:solidFill>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0158"/>
                  </a:ext>
                </a:extLst>
              </a:tr>
              <a:tr h="1048977">
                <a:tc>
                  <a:txBody>
                    <a:bodyPr/>
                    <a:lstStyle/>
                    <a:p>
                      <a:pPr marL="0" marR="0" algn="l" fontAlgn="ctr">
                        <a:spcBef>
                          <a:spcPts val="0"/>
                        </a:spcBef>
                        <a:spcAft>
                          <a:spcPts val="0"/>
                        </a:spcAft>
                        <a:tabLst>
                          <a:tab pos="457200" algn="l"/>
                          <a:tab pos="1085850" algn="l"/>
                        </a:tabLst>
                      </a:pPr>
                      <a:r>
                        <a:rPr lang="en-US" sz="1600" b="0" i="0" u="none" strike="no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700" b="0" i="0" u="none" strike="noStrike" dirty="0">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a:solidFill>
                            <a:schemeClr val="tx1"/>
                          </a:solidFill>
                          <a:effectLst/>
                          <a:latin typeface="Bradley Hand"/>
                          <a:ea typeface="Times New Roman" panose="02020603050405020304" pitchFamily="18" charset="0"/>
                          <a:cs typeface="Times New Roman" panose="02020603050405020304" pitchFamily="18" charset="0"/>
                        </a:rPr>
                        <a:t>x</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b="0" i="0" u="none" strike="noStrike">
                        <a:solidFill>
                          <a:schemeClr val="tx1"/>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cap="none" dirty="0">
                          <a:solidFill>
                            <a:schemeClr val="tx1"/>
                          </a:solidFill>
                          <a:effectLst/>
                          <a:latin typeface="Bradley Hand" pitchFamily="2" charset="77"/>
                          <a:ea typeface="+mn-ea"/>
                          <a:cs typeface="Times New Roman" panose="02020603050405020304" pitchFamily="18" charset="0"/>
                          <a:sym typeface="Arial"/>
                        </a:rPr>
                        <a:t>I</a:t>
                      </a:r>
                      <a:r>
                        <a:rPr lang="en-US" sz="1400" b="0" i="0" u="none" strike="noStrike" cap="none" dirty="0">
                          <a:solidFill>
                            <a:schemeClr val="tx1"/>
                          </a:solidFill>
                          <a:effectLst/>
                          <a:latin typeface="Bradley Hand" pitchFamily="2" charset="77"/>
                          <a:ea typeface="+mn-ea"/>
                          <a:cs typeface="+mn-cs"/>
                          <a:sym typeface="Arial"/>
                        </a:rPr>
                        <a:t> agree because in the news I’ve heard about zoos protecting endangered species like the giant panda and the California Condor. </a:t>
                      </a:r>
                      <a:endParaRPr lang="en-US" sz="2700" b="0" i="0" u="none" strike="noStrike" dirty="0">
                        <a:solidFill>
                          <a:schemeClr val="tx1"/>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64975"/>
                  </a:ext>
                </a:extLst>
              </a:tr>
              <a:tr h="800308">
                <a:tc>
                  <a:txBody>
                    <a:bodyPr/>
                    <a:lstStyle/>
                    <a:p>
                      <a:pPr marL="0" marR="0" algn="l" fontAlgn="ctr">
                        <a:spcBef>
                          <a:spcPts val="0"/>
                        </a:spcBef>
                        <a:spcAft>
                          <a:spcPts val="0"/>
                        </a:spcAft>
                        <a:tabLst>
                          <a:tab pos="457200" algn="l"/>
                          <a:tab pos="1085850" algn="l"/>
                        </a:tabLst>
                      </a:pPr>
                      <a:r>
                        <a:rPr lang="en-US" sz="1600" b="0" i="0" u="none" strike="no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30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x</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dirty="0">
                          <a:solidFill>
                            <a:srgbClr val="FF0000"/>
                          </a:solidFill>
                          <a:effectLst/>
                          <a:latin typeface="Bradley Hand"/>
                          <a:ea typeface="Times New Roman" panose="02020603050405020304" pitchFamily="18" charset="0"/>
                          <a:cs typeface="Times New Roman" panose="02020603050405020304" pitchFamily="18" charset="0"/>
                        </a:rPr>
                        <a:t> </a:t>
                      </a:r>
                      <a:endParaRPr lang="en-US" sz="2700" b="0" i="0" u="none" strike="noStrike" dirty="0">
                        <a:solidFill>
                          <a:srgbClr val="FF0000"/>
                        </a:solidFill>
                        <a:effectLst/>
                        <a:latin typeface="Arial" panose="020B0604020202020204" pitchFamily="34" charset="0"/>
                      </a:endParaRPr>
                    </a:p>
                  </a:txBody>
                  <a:tcPr marL="104484" marR="104484" marT="14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400" b="0" i="0" u="none" strike="noStrike" cap="none" dirty="0">
                          <a:solidFill>
                            <a:srgbClr val="FF0000"/>
                          </a:solidFill>
                          <a:effectLst/>
                          <a:latin typeface="Bradley Hand" pitchFamily="2" charset="77"/>
                          <a:ea typeface="+mn-ea"/>
                          <a:cs typeface="+mn-cs"/>
                          <a:sym typeface="Arial"/>
                        </a:rPr>
                        <a:t>I agree because I’ve read other articles about zoo breeding programs, zoos supporting animal research, and zoos educating the public. </a:t>
                      </a:r>
                      <a:endParaRPr lang="en-US" sz="2700" b="0" i="0" u="none" strike="noStrike" dirty="0">
                        <a:solidFill>
                          <a:srgbClr val="FF0000"/>
                        </a:solidFill>
                        <a:effectLst/>
                        <a:latin typeface="Bradley Hand" pitchFamily="2" charset="77"/>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Bradley Hand"/>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30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700" b="0" i="0" u="none" strike="noStrike">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600" b="0" i="0" u="none" strike="noStrike" dirty="0">
                          <a:effectLst/>
                          <a:latin typeface="Bradley Hand"/>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4484" marR="104484" marT="145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44687"/>
                  </a:ext>
                </a:extLst>
              </a:tr>
            </a:tbl>
          </a:graphicData>
        </a:graphic>
      </p:graphicFrame>
    </p:spTree>
    <p:extLst>
      <p:ext uri="{BB962C8B-B14F-4D97-AF65-F5344CB8AC3E}">
        <p14:creationId xmlns:p14="http://schemas.microsoft.com/office/powerpoint/2010/main" val="362306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237560" y="13324"/>
            <a:ext cx="10512862" cy="13252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5400" dirty="0"/>
              <a:t>Inhumane (</a:t>
            </a:r>
            <a:r>
              <a:rPr lang="en-US" sz="5400" dirty="0" err="1"/>
              <a:t>inhumana</a:t>
            </a:r>
            <a:r>
              <a:rPr lang="en-US" sz="5400" dirty="0"/>
              <a:t>/o)</a:t>
            </a:r>
            <a:endParaRPr sz="5400" dirty="0"/>
          </a:p>
        </p:txBody>
      </p:sp>
      <p:sp>
        <p:nvSpPr>
          <p:cNvPr id="101" name="Google Shape;101;p3"/>
          <p:cNvSpPr txBox="1"/>
          <p:nvPr/>
        </p:nvSpPr>
        <p:spPr>
          <a:xfrm>
            <a:off x="237560" y="1220461"/>
            <a:ext cx="10676860" cy="693485"/>
          </a:xfrm>
          <a:prstGeom prst="rect">
            <a:avLst/>
          </a:prstGeom>
          <a:solidFill>
            <a:srgbClr val="FFD966"/>
          </a:solidFill>
          <a:ln w="9525" cap="flat" cmpd="sng">
            <a:solidFill>
              <a:schemeClr val="accent4"/>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0000"/>
              </a:lnSpc>
              <a:spcBef>
                <a:spcPts val="0"/>
              </a:spcBef>
              <a:spcAft>
                <a:spcPts val="0"/>
              </a:spcAft>
              <a:buClr>
                <a:srgbClr val="000000"/>
              </a:buClr>
              <a:buSzPts val="3199"/>
              <a:buFont typeface="Arial"/>
              <a:buNone/>
            </a:pPr>
            <a:r>
              <a:rPr lang="en-US" sz="3600" b="0" i="0" u="none" strike="noStrike" cap="none" dirty="0">
                <a:solidFill>
                  <a:srgbClr val="000000"/>
                </a:solidFill>
                <a:latin typeface="Calibri"/>
                <a:ea typeface="Calibri"/>
                <a:cs typeface="Calibri"/>
                <a:sym typeface="Calibri"/>
              </a:rPr>
              <a:t>Definition: </a:t>
            </a:r>
            <a:r>
              <a:rPr lang="en-US" sz="3600" b="1" i="0" u="sng" strike="noStrike" cap="none" dirty="0">
                <a:solidFill>
                  <a:srgbClr val="000000"/>
                </a:solidFill>
                <a:latin typeface="Calibri"/>
                <a:ea typeface="Calibri"/>
                <a:cs typeface="Calibri"/>
                <a:sym typeface="Calibri"/>
              </a:rPr>
              <a:t>Something that is extremely cruel</a:t>
            </a:r>
            <a:endParaRPr sz="1800" dirty="0"/>
          </a:p>
        </p:txBody>
      </p:sp>
      <p:sp>
        <p:nvSpPr>
          <p:cNvPr id="104" name="Google Shape;104;p3"/>
          <p:cNvSpPr txBox="1"/>
          <p:nvPr/>
        </p:nvSpPr>
        <p:spPr>
          <a:xfrm>
            <a:off x="3229766" y="6168053"/>
            <a:ext cx="5457035" cy="467231"/>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ctr" rtl="0">
              <a:lnSpc>
                <a:spcPct val="90000"/>
              </a:lnSpc>
              <a:spcBef>
                <a:spcPts val="0"/>
              </a:spcBef>
              <a:spcAft>
                <a:spcPts val="0"/>
              </a:spcAft>
              <a:buClr>
                <a:srgbClr val="000000"/>
              </a:buClr>
              <a:buSzPts val="2399"/>
              <a:buFont typeface="Arial"/>
              <a:buNone/>
            </a:pPr>
            <a:r>
              <a:rPr lang="en-US" sz="2399" b="0" i="0" u="none" strike="noStrike" cap="none" dirty="0">
                <a:solidFill>
                  <a:srgbClr val="000000"/>
                </a:solidFill>
                <a:latin typeface="Calibri"/>
                <a:ea typeface="Calibri"/>
                <a:cs typeface="Calibri"/>
                <a:sym typeface="Calibri"/>
              </a:rPr>
              <a:t>Synonyms: unkind, heartless, brutal</a:t>
            </a:r>
            <a:endParaRPr dirty="0"/>
          </a:p>
        </p:txBody>
      </p:sp>
      <p:pic>
        <p:nvPicPr>
          <p:cNvPr id="2" name="Picture 1"/>
          <p:cNvPicPr>
            <a:picLocks noChangeAspect="1"/>
          </p:cNvPicPr>
          <p:nvPr/>
        </p:nvPicPr>
        <p:blipFill>
          <a:blip r:embed="rId3"/>
          <a:stretch>
            <a:fillRect/>
          </a:stretch>
        </p:blipFill>
        <p:spPr>
          <a:xfrm>
            <a:off x="2598257" y="2153344"/>
            <a:ext cx="6720051" cy="3775310"/>
          </a:xfrm>
          <a:prstGeom prst="rect">
            <a:avLst/>
          </a:prstGeom>
        </p:spPr>
      </p:pic>
      <p:sp>
        <p:nvSpPr>
          <p:cNvPr id="103" name="Google Shape;103;p3"/>
          <p:cNvSpPr txBox="1"/>
          <p:nvPr/>
        </p:nvSpPr>
        <p:spPr>
          <a:xfrm>
            <a:off x="8686801" y="2153344"/>
            <a:ext cx="3306725" cy="967739"/>
          </a:xfrm>
          <a:prstGeom prst="rect">
            <a:avLst/>
          </a:prstGeom>
          <a:solidFill>
            <a:srgbClr val="FFF2CC"/>
          </a:solidFill>
          <a:ln w="12700" cap="flat" cmpd="sng">
            <a:solidFill>
              <a:schemeClr val="accent2"/>
            </a:solidFill>
            <a:prstDash val="solid"/>
            <a:miter lim="800000"/>
            <a:headEnd type="none" w="sm" len="sm"/>
            <a:tailEnd type="none" w="sm" len="sm"/>
          </a:ln>
        </p:spPr>
        <p:txBody>
          <a:bodyPr spcFirstLastPara="1" wrap="square" lIns="91400" tIns="45700" rIns="91400"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1" u="none" strike="noStrike" cap="none" dirty="0">
                <a:solidFill>
                  <a:srgbClr val="000000"/>
                </a:solidFill>
                <a:latin typeface="Calibri"/>
                <a:ea typeface="Calibri"/>
                <a:cs typeface="Calibri"/>
                <a:sym typeface="Calibri"/>
              </a:rPr>
              <a:t>How does this relate to </a:t>
            </a:r>
            <a:r>
              <a:rPr lang="en-US" sz="2800" b="1" i="1" u="sng" strike="noStrike" cap="none" dirty="0">
                <a:solidFill>
                  <a:srgbClr val="000000"/>
                </a:solidFill>
                <a:latin typeface="Calibri"/>
                <a:ea typeface="Calibri"/>
                <a:cs typeface="Calibri"/>
                <a:sym typeface="Calibri"/>
              </a:rPr>
              <a:t>inhumane?</a:t>
            </a:r>
            <a:endParaRPr sz="28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4"/>
          <p:cNvSpPr txBox="1">
            <a:spLocks noGrp="1"/>
          </p:cNvSpPr>
          <p:nvPr>
            <p:ph type="body" idx="1"/>
          </p:nvPr>
        </p:nvSpPr>
        <p:spPr>
          <a:xfrm>
            <a:off x="841158" y="1269207"/>
            <a:ext cx="5156444"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t>Example Sentence 1</a:t>
            </a:r>
            <a:endParaRPr dirty="0"/>
          </a:p>
        </p:txBody>
      </p:sp>
      <p:sp>
        <p:nvSpPr>
          <p:cNvPr id="111" name="Google Shape;111;p4"/>
          <p:cNvSpPr txBox="1">
            <a:spLocks noGrp="1"/>
          </p:cNvSpPr>
          <p:nvPr>
            <p:ph type="body" idx="2"/>
          </p:nvPr>
        </p:nvSpPr>
        <p:spPr>
          <a:xfrm>
            <a:off x="839569" y="2181226"/>
            <a:ext cx="5156444"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en-US" i="1" dirty="0">
                <a:solidFill>
                  <a:srgbClr val="000000"/>
                </a:solidFill>
              </a:rPr>
              <a:t>It is </a:t>
            </a:r>
            <a:r>
              <a:rPr lang="en-US" b="1" i="1" u="sng" dirty="0">
                <a:solidFill>
                  <a:srgbClr val="000000"/>
                </a:solidFill>
              </a:rPr>
              <a:t>inhumane</a:t>
            </a:r>
            <a:r>
              <a:rPr lang="en-US" i="1" dirty="0">
                <a:solidFill>
                  <a:srgbClr val="000000"/>
                </a:solidFill>
              </a:rPr>
              <a:t> to leave your dog tied up in hot weather without any water.</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12" name="Google Shape;112;p4"/>
          <p:cNvSpPr txBox="1">
            <a:spLocks noGrp="1"/>
          </p:cNvSpPr>
          <p:nvPr>
            <p:ph type="body" idx="3"/>
          </p:nvPr>
        </p:nvSpPr>
        <p:spPr>
          <a:xfrm>
            <a:off x="6207105" y="1269207"/>
            <a:ext cx="518183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t>Example Sentence 2</a:t>
            </a:r>
            <a:endParaRPr dirty="0"/>
          </a:p>
        </p:txBody>
      </p:sp>
      <p:sp>
        <p:nvSpPr>
          <p:cNvPr id="113" name="Google Shape;113;p4"/>
          <p:cNvSpPr txBox="1">
            <a:spLocks noGrp="1"/>
          </p:cNvSpPr>
          <p:nvPr>
            <p:ph type="body" idx="4"/>
          </p:nvPr>
        </p:nvSpPr>
        <p:spPr>
          <a:xfrm>
            <a:off x="6170593" y="2149474"/>
            <a:ext cx="5869007"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dirty="0"/>
              <a:t>Zoo critics argue that zoos are </a:t>
            </a:r>
            <a:r>
              <a:rPr lang="en-US" b="1" i="1" u="sng" dirty="0"/>
              <a:t>inhumane</a:t>
            </a:r>
            <a:r>
              <a:rPr lang="en-US" i="1" dirty="0"/>
              <a:t> to animals because the animals suffer from anxiety, boredom, and stress. </a:t>
            </a:r>
          </a:p>
          <a:p>
            <a:pPr marL="228600" lvl="0" indent="-228600" algn="l" rtl="0">
              <a:lnSpc>
                <a:spcPct val="90000"/>
              </a:lnSpc>
              <a:spcBef>
                <a:spcPts val="0"/>
              </a:spcBef>
              <a:spcAft>
                <a:spcPts val="0"/>
              </a:spcAft>
              <a:buClr>
                <a:schemeClr val="dk1"/>
              </a:buClr>
              <a:buSzPts val="2800"/>
              <a:buChar char="•"/>
            </a:pPr>
            <a:endParaRPr lang="en-US" i="1" dirty="0"/>
          </a:p>
        </p:txBody>
      </p:sp>
      <p:sp>
        <p:nvSpPr>
          <p:cNvPr id="11" name="Google Shape;100;p3"/>
          <p:cNvSpPr txBox="1">
            <a:spLocks/>
          </p:cNvSpPr>
          <p:nvPr/>
        </p:nvSpPr>
        <p:spPr>
          <a:xfrm>
            <a:off x="169321" y="13324"/>
            <a:ext cx="10512862" cy="132521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5400" dirty="0"/>
              <a:t>Inhumane</a:t>
            </a:r>
          </a:p>
        </p:txBody>
      </p:sp>
      <p:pic>
        <p:nvPicPr>
          <p:cNvPr id="3" name="Picture 2"/>
          <p:cNvPicPr>
            <a:picLocks noChangeAspect="1"/>
          </p:cNvPicPr>
          <p:nvPr/>
        </p:nvPicPr>
        <p:blipFill>
          <a:blip r:embed="rId3"/>
          <a:stretch>
            <a:fillRect/>
          </a:stretch>
        </p:blipFill>
        <p:spPr>
          <a:xfrm>
            <a:off x="7394311" y="3924769"/>
            <a:ext cx="2807425" cy="2720225"/>
          </a:xfrm>
          <a:prstGeom prst="rect">
            <a:avLst/>
          </a:prstGeom>
        </p:spPr>
      </p:pic>
      <p:pic>
        <p:nvPicPr>
          <p:cNvPr id="5" name="Picture 4"/>
          <p:cNvPicPr>
            <a:picLocks noChangeAspect="1"/>
          </p:cNvPicPr>
          <p:nvPr/>
        </p:nvPicPr>
        <p:blipFill>
          <a:blip r:embed="rId4"/>
          <a:stretch>
            <a:fillRect/>
          </a:stretch>
        </p:blipFill>
        <p:spPr>
          <a:xfrm>
            <a:off x="1732795" y="3614346"/>
            <a:ext cx="2807425" cy="2720225"/>
          </a:xfrm>
          <a:prstGeom prst="rect">
            <a:avLst/>
          </a:prstGeom>
        </p:spPr>
      </p:pic>
      <p:sp>
        <p:nvSpPr>
          <p:cNvPr id="10" name="Google Shape;124;p5"/>
          <p:cNvSpPr txBox="1"/>
          <p:nvPr/>
        </p:nvSpPr>
        <p:spPr>
          <a:xfrm>
            <a:off x="9457899" y="169942"/>
            <a:ext cx="2495041" cy="1099299"/>
          </a:xfrm>
          <a:prstGeom prst="rect">
            <a:avLst/>
          </a:prstGeom>
          <a:solidFill>
            <a:srgbClr val="FFD966"/>
          </a:solidFill>
          <a:ln w="9525" cap="flat" cmpd="sng">
            <a:solidFill>
              <a:schemeClr val="accent4"/>
            </a:solidFill>
            <a:prstDash val="solid"/>
            <a:round/>
            <a:headEnd type="none" w="sm" len="sm"/>
            <a:tailEnd type="none" w="sm" len="sm"/>
          </a:ln>
        </p:spPr>
        <p:txBody>
          <a:bodyPr spcFirstLastPara="1" wrap="square" lIns="91400" tIns="45700" rIns="91400" bIns="45700" anchor="t" anchorCtr="0">
            <a:noAutofit/>
          </a:bodyPr>
          <a:lstStyle/>
          <a:p>
            <a:pPr>
              <a:lnSpc>
                <a:spcPct val="90000"/>
              </a:lnSpc>
              <a:buSzPts val="2799"/>
            </a:pPr>
            <a:r>
              <a:rPr lang="en-US" sz="2400" b="0" i="0" u="none" strike="noStrike" cap="none" dirty="0">
                <a:solidFill>
                  <a:srgbClr val="000000"/>
                </a:solidFill>
                <a:latin typeface="Calibri"/>
                <a:ea typeface="Calibri"/>
                <a:cs typeface="Calibri"/>
                <a:sym typeface="Calibri"/>
              </a:rPr>
              <a:t>Definition: </a:t>
            </a:r>
            <a:r>
              <a:rPr lang="en-US" sz="2400" b="1" u="sng" dirty="0">
                <a:latin typeface="Calibri"/>
                <a:ea typeface="Calibri"/>
                <a:cs typeface="Calibri"/>
                <a:sym typeface="Calibri"/>
              </a:rPr>
              <a:t>Something that is extremely cruel</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134328" y="115580"/>
            <a:ext cx="10180439" cy="13252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5400" dirty="0"/>
              <a:t>Inhumane: Turn and Talk</a:t>
            </a:r>
            <a:endParaRPr sz="5400" dirty="0"/>
          </a:p>
        </p:txBody>
      </p:sp>
      <p:sp>
        <p:nvSpPr>
          <p:cNvPr id="122" name="Google Shape;122;p5"/>
          <p:cNvSpPr txBox="1"/>
          <p:nvPr/>
        </p:nvSpPr>
        <p:spPr>
          <a:xfrm>
            <a:off x="340999" y="1673892"/>
            <a:ext cx="7964801" cy="2082257"/>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3200"/>
              <a:buFont typeface="Arial"/>
              <a:buNone/>
            </a:pPr>
            <a:r>
              <a:rPr lang="en-US" sz="2800" dirty="0">
                <a:latin typeface="Calibri"/>
                <a:ea typeface="Calibri"/>
                <a:cs typeface="Calibri"/>
                <a:sym typeface="Calibri"/>
              </a:rPr>
              <a:t>1. </a:t>
            </a:r>
            <a:r>
              <a:rPr lang="en-US" sz="2800" b="0" i="0" u="none" strike="noStrike" cap="none" dirty="0">
                <a:solidFill>
                  <a:srgbClr val="000000"/>
                </a:solidFill>
                <a:latin typeface="Calibri"/>
                <a:ea typeface="Calibri"/>
                <a:cs typeface="Calibri"/>
                <a:sym typeface="Calibri"/>
              </a:rPr>
              <a:t>Which of these do you think is </a:t>
            </a:r>
            <a:r>
              <a:rPr lang="en-US" sz="2800" b="1" i="0" u="sng" strike="noStrike" cap="none" dirty="0">
                <a:solidFill>
                  <a:srgbClr val="000000"/>
                </a:solidFill>
                <a:latin typeface="Calibri"/>
                <a:ea typeface="Calibri"/>
                <a:cs typeface="Calibri"/>
                <a:sym typeface="Calibri"/>
              </a:rPr>
              <a:t>inhumane?</a:t>
            </a:r>
            <a:r>
              <a:rPr lang="en-US" sz="2800" b="1" i="0" strike="noStrike" cap="none" dirty="0">
                <a:solidFill>
                  <a:srgbClr val="000000"/>
                </a:solidFill>
                <a:latin typeface="Calibri"/>
                <a:ea typeface="Calibri"/>
                <a:cs typeface="Calibri"/>
                <a:sym typeface="Calibri"/>
              </a:rPr>
              <a:t> </a:t>
            </a:r>
            <a:r>
              <a:rPr lang="en-US" sz="2800" i="0" strike="noStrike" cap="none" dirty="0">
                <a:solidFill>
                  <a:srgbClr val="000000"/>
                </a:solidFill>
                <a:latin typeface="Calibri"/>
                <a:ea typeface="Calibri"/>
                <a:cs typeface="Calibri"/>
                <a:sym typeface="Calibri"/>
              </a:rPr>
              <a:t>Why or why not?</a:t>
            </a:r>
          </a:p>
          <a:p>
            <a:pPr marL="0" marR="0" lvl="0" indent="0" algn="l" rtl="0">
              <a:spcBef>
                <a:spcPts val="0"/>
              </a:spcBef>
              <a:spcAft>
                <a:spcPts val="0"/>
              </a:spcAft>
              <a:buClr>
                <a:srgbClr val="000000"/>
              </a:buClr>
              <a:buSzPts val="3200"/>
              <a:buFont typeface="Arial"/>
              <a:buNone/>
            </a:pPr>
            <a:r>
              <a:rPr lang="en-US" sz="2800" i="0" strike="noStrike" cap="none" dirty="0">
                <a:solidFill>
                  <a:srgbClr val="000000"/>
                </a:solidFill>
                <a:latin typeface="Calibri"/>
                <a:ea typeface="Calibri"/>
                <a:cs typeface="Calibri"/>
                <a:sym typeface="Calibri"/>
              </a:rPr>
              <a:t>  - Children working in a factory for long hours. </a:t>
            </a:r>
          </a:p>
          <a:p>
            <a:pPr marL="0" marR="0" lvl="0" indent="0" algn="l" rtl="0">
              <a:spcBef>
                <a:spcPts val="0"/>
              </a:spcBef>
              <a:spcAft>
                <a:spcPts val="0"/>
              </a:spcAft>
              <a:buClr>
                <a:srgbClr val="000000"/>
              </a:buClr>
              <a:buSzPts val="3200"/>
              <a:buFont typeface="Arial"/>
              <a:buNone/>
            </a:pPr>
            <a:r>
              <a:rPr lang="en-US" sz="2800" dirty="0">
                <a:latin typeface="Calibri"/>
                <a:ea typeface="Calibri"/>
                <a:cs typeface="Calibri"/>
                <a:sym typeface="Calibri"/>
              </a:rPr>
              <a:t>  - Hunting endangered animals for sport. </a:t>
            </a:r>
          </a:p>
          <a:p>
            <a:pPr marL="0" marR="0" lvl="0" indent="0" algn="l" rtl="0">
              <a:spcBef>
                <a:spcPts val="0"/>
              </a:spcBef>
              <a:spcAft>
                <a:spcPts val="0"/>
              </a:spcAft>
              <a:buClr>
                <a:srgbClr val="000000"/>
              </a:buClr>
              <a:buSzPts val="3200"/>
              <a:buFont typeface="Arial"/>
              <a:buNone/>
            </a:pPr>
            <a:r>
              <a:rPr lang="en-US" sz="2800" i="0" strike="noStrike" cap="none" dirty="0">
                <a:solidFill>
                  <a:srgbClr val="000000"/>
                </a:solidFill>
                <a:latin typeface="Calibri"/>
                <a:ea typeface="Calibri"/>
                <a:cs typeface="Calibri"/>
                <a:sym typeface="Calibri"/>
              </a:rPr>
              <a:t>  </a:t>
            </a:r>
            <a:endParaRPr sz="1100" dirty="0"/>
          </a:p>
        </p:txBody>
      </p:sp>
      <p:sp>
        <p:nvSpPr>
          <p:cNvPr id="123" name="Google Shape;123;p5"/>
          <p:cNvSpPr txBox="1"/>
          <p:nvPr/>
        </p:nvSpPr>
        <p:spPr>
          <a:xfrm>
            <a:off x="404185" y="4645690"/>
            <a:ext cx="8002559" cy="1612235"/>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000000"/>
              </a:buClr>
              <a:buSzPts val="2960"/>
              <a:buFont typeface="Arial"/>
              <a:buNone/>
            </a:pPr>
            <a:r>
              <a:rPr lang="en-US" sz="2800" b="0" i="0" u="none" strike="noStrike" cap="none" dirty="0">
                <a:solidFill>
                  <a:srgbClr val="000000"/>
                </a:solidFill>
                <a:latin typeface="Calibri"/>
                <a:ea typeface="Calibri"/>
                <a:cs typeface="Calibri"/>
                <a:sym typeface="Calibri"/>
              </a:rPr>
              <a:t>2. </a:t>
            </a:r>
            <a:r>
              <a:rPr lang="en-US" sz="2800" b="0" i="0" u="none" strike="noStrike" cap="none" dirty="0">
                <a:solidFill>
                  <a:srgbClr val="000000"/>
                </a:solidFill>
                <a:latin typeface="Calibri" panose="020F0502020204030204" pitchFamily="34" charset="0"/>
                <a:ea typeface="Calibri"/>
                <a:cs typeface="Calibri" panose="020F0502020204030204" pitchFamily="34" charset="0"/>
                <a:sym typeface="Calibri"/>
              </a:rPr>
              <a:t>If </a:t>
            </a:r>
            <a:r>
              <a:rPr lang="en-US" sz="2800" dirty="0">
                <a:latin typeface="Calibri" panose="020F0502020204030204" pitchFamily="34" charset="0"/>
                <a:cs typeface="Calibri" panose="020F0502020204030204" pitchFamily="34" charset="0"/>
              </a:rPr>
              <a:t>you find an injured animal in the wild, is it </a:t>
            </a:r>
            <a:r>
              <a:rPr lang="en-US" sz="2800" u="sng" dirty="0">
                <a:latin typeface="Calibri" panose="020F0502020204030204" pitchFamily="34" charset="0"/>
                <a:cs typeface="Calibri" panose="020F0502020204030204" pitchFamily="34" charset="0"/>
              </a:rPr>
              <a:t>inhumane</a:t>
            </a:r>
            <a:r>
              <a:rPr lang="en-US" sz="2800" dirty="0">
                <a:latin typeface="Calibri" panose="020F0502020204030204" pitchFamily="34" charset="0"/>
                <a:cs typeface="Calibri" panose="020F0502020204030204" pitchFamily="34" charset="0"/>
              </a:rPr>
              <a:t> to take him to live in a zoo away from his habitat OR to leave him to survive in the wild? </a:t>
            </a:r>
          </a:p>
          <a:p>
            <a:pPr marL="0" marR="0" lvl="0" indent="0" algn="l" rtl="0">
              <a:lnSpc>
                <a:spcPct val="80000"/>
              </a:lnSpc>
              <a:spcBef>
                <a:spcPts val="0"/>
              </a:spcBef>
              <a:spcAft>
                <a:spcPts val="0"/>
              </a:spcAft>
              <a:buClr>
                <a:srgbClr val="000000"/>
              </a:buClr>
              <a:buSzPts val="2960"/>
              <a:buFont typeface="Arial"/>
              <a:buNone/>
            </a:pPr>
            <a:endParaRPr lang="en-US" sz="2800" b="0" i="0" u="none" strike="noStrike" cap="none" dirty="0">
              <a:solidFill>
                <a:srgbClr val="000000"/>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960"/>
              <a:buFont typeface="Arial"/>
              <a:buNone/>
            </a:pPr>
            <a:endParaRPr lang="en-US" sz="2800" dirty="0">
              <a:latin typeface="Calibri"/>
              <a:cs typeface="Calibri"/>
              <a:sym typeface="Calibri"/>
            </a:endParaRPr>
          </a:p>
          <a:p>
            <a:pPr marL="0" marR="0" lvl="0" indent="0" algn="l" rtl="0">
              <a:lnSpc>
                <a:spcPct val="80000"/>
              </a:lnSpc>
              <a:spcBef>
                <a:spcPts val="0"/>
              </a:spcBef>
              <a:spcAft>
                <a:spcPts val="0"/>
              </a:spcAft>
              <a:buClr>
                <a:srgbClr val="000000"/>
              </a:buClr>
              <a:buSzPts val="2960"/>
              <a:buFont typeface="Arial"/>
              <a:buNone/>
            </a:pPr>
            <a:endParaRPr sz="1200" dirty="0"/>
          </a:p>
        </p:txBody>
      </p:sp>
      <p:sp>
        <p:nvSpPr>
          <p:cNvPr id="124" name="Google Shape;124;p5"/>
          <p:cNvSpPr txBox="1"/>
          <p:nvPr/>
        </p:nvSpPr>
        <p:spPr>
          <a:xfrm>
            <a:off x="9457899" y="169942"/>
            <a:ext cx="2495041" cy="1099299"/>
          </a:xfrm>
          <a:prstGeom prst="rect">
            <a:avLst/>
          </a:prstGeom>
          <a:solidFill>
            <a:srgbClr val="FFD966"/>
          </a:solidFill>
          <a:ln w="9525" cap="flat" cmpd="sng">
            <a:solidFill>
              <a:schemeClr val="accent4"/>
            </a:solidFill>
            <a:prstDash val="solid"/>
            <a:round/>
            <a:headEnd type="none" w="sm" len="sm"/>
            <a:tailEnd type="none" w="sm" len="sm"/>
          </a:ln>
        </p:spPr>
        <p:txBody>
          <a:bodyPr spcFirstLastPara="1" wrap="square" lIns="91400" tIns="45700" rIns="91400" bIns="45700" anchor="t" anchorCtr="0">
            <a:noAutofit/>
          </a:bodyPr>
          <a:lstStyle/>
          <a:p>
            <a:pPr>
              <a:lnSpc>
                <a:spcPct val="90000"/>
              </a:lnSpc>
              <a:buSzPts val="2799"/>
            </a:pPr>
            <a:r>
              <a:rPr lang="en-US" sz="2400" b="0" i="0" u="none" strike="noStrike" cap="none" dirty="0">
                <a:solidFill>
                  <a:srgbClr val="000000"/>
                </a:solidFill>
                <a:latin typeface="Calibri"/>
                <a:ea typeface="Calibri"/>
                <a:cs typeface="Calibri"/>
                <a:sym typeface="Calibri"/>
              </a:rPr>
              <a:t>Definition: </a:t>
            </a:r>
            <a:r>
              <a:rPr lang="en-US" sz="2400" b="1" u="sng" dirty="0">
                <a:latin typeface="Calibri"/>
                <a:ea typeface="Calibri"/>
                <a:cs typeface="Calibri"/>
                <a:sym typeface="Calibri"/>
              </a:rPr>
              <a:t>Something that is extremely cruel</a:t>
            </a:r>
            <a:endParaRPr lang="en-US" sz="2400" dirty="0"/>
          </a:p>
        </p:txBody>
      </p:sp>
      <p:pic>
        <p:nvPicPr>
          <p:cNvPr id="2" name="Picture 1"/>
          <p:cNvPicPr>
            <a:picLocks noChangeAspect="1"/>
          </p:cNvPicPr>
          <p:nvPr/>
        </p:nvPicPr>
        <p:blipFill rotWithShape="1">
          <a:blip r:embed="rId3"/>
          <a:srcRect l="4496" t="22581" r="4063" b="21929"/>
          <a:stretch/>
        </p:blipFill>
        <p:spPr>
          <a:xfrm>
            <a:off x="8406744" y="4533988"/>
            <a:ext cx="3391468" cy="2058070"/>
          </a:xfrm>
          <a:prstGeom prst="rect">
            <a:avLst/>
          </a:prstGeom>
        </p:spPr>
      </p:pic>
      <p:pic>
        <p:nvPicPr>
          <p:cNvPr id="1026" name="Picture 2" descr="Banning child work a dangerous move | The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512" y="1664442"/>
            <a:ext cx="1733543" cy="2011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314767" y="1664443"/>
            <a:ext cx="1711710" cy="20110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9575" y="1736726"/>
            <a:ext cx="11360150" cy="2852737"/>
          </a:xfrm>
        </p:spPr>
        <p:txBody>
          <a:bodyPr/>
          <a:lstStyle/>
          <a:p>
            <a:r>
              <a:rPr lang="en-US" dirty="0"/>
              <a:t>Step 2: AR Guides Before Reading</a:t>
            </a:r>
          </a:p>
        </p:txBody>
      </p:sp>
      <p:pic>
        <p:nvPicPr>
          <p:cNvPr id="10" name="Picture 9"/>
          <p:cNvPicPr>
            <a:picLocks noChangeAspect="1"/>
          </p:cNvPicPr>
          <p:nvPr/>
        </p:nvPicPr>
        <p:blipFill>
          <a:blip r:embed="rId3"/>
          <a:stretch>
            <a:fillRect/>
          </a:stretch>
        </p:blipFill>
        <p:spPr>
          <a:xfrm>
            <a:off x="2994210" y="360172"/>
            <a:ext cx="6513792" cy="3021862"/>
          </a:xfrm>
          <a:prstGeom prst="rect">
            <a:avLst/>
          </a:prstGeom>
        </p:spPr>
      </p:pic>
      <p:sp>
        <p:nvSpPr>
          <p:cNvPr id="11" name="Rectangle 10"/>
          <p:cNvSpPr/>
          <p:nvPr/>
        </p:nvSpPr>
        <p:spPr>
          <a:xfrm>
            <a:off x="755650" y="4758588"/>
            <a:ext cx="10668000" cy="181588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US" sz="2800" dirty="0">
                <a:solidFill>
                  <a:schemeClr val="dk1"/>
                </a:solidFill>
                <a:latin typeface="Calibri"/>
                <a:ea typeface="Calibri"/>
                <a:cs typeface="Calibri"/>
                <a:sym typeface="Calibri"/>
              </a:rPr>
              <a:t>Before we read our article “The Future of Zoos,” we are going to think about what we already know about zoos and react to some statements. This will help us to get ready to read and think critically about our text. Let’s take a look at our anticipation-reaction guide. </a:t>
            </a:r>
          </a:p>
        </p:txBody>
      </p:sp>
    </p:spTree>
    <p:extLst>
      <p:ext uri="{BB962C8B-B14F-4D97-AF65-F5344CB8AC3E}">
        <p14:creationId xmlns:p14="http://schemas.microsoft.com/office/powerpoint/2010/main" val="111509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B54AD8-0662-9747-A9D8-29C0765AA715}"/>
              </a:ext>
            </a:extLst>
          </p:cNvPr>
          <p:cNvSpPr>
            <a:spLocks noGrp="1"/>
          </p:cNvSpPr>
          <p:nvPr>
            <p:ph type="title"/>
          </p:nvPr>
        </p:nvSpPr>
        <p:spPr>
          <a:xfrm>
            <a:off x="838200" y="2340430"/>
            <a:ext cx="4245429" cy="2206364"/>
          </a:xfrm>
        </p:spPr>
        <p:txBody>
          <a:bodyPr>
            <a:normAutofit/>
          </a:bodyPr>
          <a:lstStyle/>
          <a:p>
            <a:r>
              <a:rPr lang="en-US" dirty="0"/>
              <a:t>Introduce the </a:t>
            </a:r>
            <a:br>
              <a:rPr lang="en-US" dirty="0"/>
            </a:br>
            <a:r>
              <a:rPr lang="en-US" dirty="0"/>
              <a:t>AR Guide</a:t>
            </a:r>
          </a:p>
        </p:txBody>
      </p:sp>
      <p:sp>
        <p:nvSpPr>
          <p:cNvPr id="11"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9A4AB264-C111-5649-A8BD-8753677417A3}"/>
              </a:ext>
            </a:extLst>
          </p:cNvPr>
          <p:cNvPicPr>
            <a:picLocks noChangeAspect="1"/>
          </p:cNvPicPr>
          <p:nvPr/>
        </p:nvPicPr>
        <p:blipFill>
          <a:blip r:embed="rId3"/>
          <a:stretch>
            <a:fillRect/>
          </a:stretch>
        </p:blipFill>
        <p:spPr>
          <a:xfrm>
            <a:off x="4536233" y="762268"/>
            <a:ext cx="7418348" cy="4042998"/>
          </a:xfrm>
          <a:prstGeom prst="rect">
            <a:avLst/>
          </a:prstGeom>
        </p:spPr>
      </p:pic>
      <p:sp>
        <p:nvSpPr>
          <p:cNvPr id="12"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216801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612F75-67C8-7F4F-A757-726F10AEF85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spcBef>
                <a:spcPct val="0"/>
              </a:spcBef>
            </a:pPr>
            <a:r>
              <a:rPr lang="en-US" sz="5400" kern="1200" dirty="0">
                <a:solidFill>
                  <a:schemeClr val="bg1"/>
                </a:solidFill>
                <a:latin typeface="+mj-lt"/>
                <a:ea typeface="+mj-ea"/>
                <a:cs typeface="+mj-cs"/>
              </a:rPr>
              <a:t>Let’s Read the Statements</a:t>
            </a: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5CE9C0F5-1330-D844-864C-FCFF993517E3}"/>
              </a:ext>
            </a:extLst>
          </p:cNvPr>
          <p:cNvGraphicFramePr>
            <a:graphicFrameLocks noGrp="1"/>
          </p:cNvGraphicFramePr>
          <p:nvPr>
            <p:extLst>
              <p:ext uri="{D42A27DB-BD31-4B8C-83A1-F6EECF244321}">
                <p14:modId xmlns:p14="http://schemas.microsoft.com/office/powerpoint/2010/main" val="2484613329"/>
              </p:ext>
            </p:extLst>
          </p:nvPr>
        </p:nvGraphicFramePr>
        <p:xfrm>
          <a:off x="320040" y="2499127"/>
          <a:ext cx="11496824" cy="3854468"/>
        </p:xfrm>
        <a:graphic>
          <a:graphicData uri="http://schemas.openxmlformats.org/drawingml/2006/table">
            <a:tbl>
              <a:tblPr firstRow="1" firstCol="1" bandRow="1"/>
              <a:tblGrid>
                <a:gridCol w="2401113">
                  <a:extLst>
                    <a:ext uri="{9D8B030D-6E8A-4147-A177-3AD203B41FA5}">
                      <a16:colId xmlns:a16="http://schemas.microsoft.com/office/drawing/2014/main" val="2526642190"/>
                    </a:ext>
                  </a:extLst>
                </a:gridCol>
                <a:gridCol w="394938">
                  <a:extLst>
                    <a:ext uri="{9D8B030D-6E8A-4147-A177-3AD203B41FA5}">
                      <a16:colId xmlns:a16="http://schemas.microsoft.com/office/drawing/2014/main" val="3543007088"/>
                    </a:ext>
                  </a:extLst>
                </a:gridCol>
                <a:gridCol w="480403">
                  <a:extLst>
                    <a:ext uri="{9D8B030D-6E8A-4147-A177-3AD203B41FA5}">
                      <a16:colId xmlns:a16="http://schemas.microsoft.com/office/drawing/2014/main" val="4202055946"/>
                    </a:ext>
                  </a:extLst>
                </a:gridCol>
                <a:gridCol w="3204032">
                  <a:extLst>
                    <a:ext uri="{9D8B030D-6E8A-4147-A177-3AD203B41FA5}">
                      <a16:colId xmlns:a16="http://schemas.microsoft.com/office/drawing/2014/main" val="1309274724"/>
                    </a:ext>
                  </a:extLst>
                </a:gridCol>
                <a:gridCol w="2097487">
                  <a:extLst>
                    <a:ext uri="{9D8B030D-6E8A-4147-A177-3AD203B41FA5}">
                      <a16:colId xmlns:a16="http://schemas.microsoft.com/office/drawing/2014/main" val="1705981244"/>
                    </a:ext>
                  </a:extLst>
                </a:gridCol>
                <a:gridCol w="480403">
                  <a:extLst>
                    <a:ext uri="{9D8B030D-6E8A-4147-A177-3AD203B41FA5}">
                      <a16:colId xmlns:a16="http://schemas.microsoft.com/office/drawing/2014/main" val="1901675829"/>
                    </a:ext>
                  </a:extLst>
                </a:gridCol>
                <a:gridCol w="480403">
                  <a:extLst>
                    <a:ext uri="{9D8B030D-6E8A-4147-A177-3AD203B41FA5}">
                      <a16:colId xmlns:a16="http://schemas.microsoft.com/office/drawing/2014/main" val="3985764634"/>
                    </a:ext>
                  </a:extLst>
                </a:gridCol>
                <a:gridCol w="1958045">
                  <a:extLst>
                    <a:ext uri="{9D8B030D-6E8A-4147-A177-3AD203B41FA5}">
                      <a16:colId xmlns:a16="http://schemas.microsoft.com/office/drawing/2014/main" val="2080148633"/>
                    </a:ext>
                  </a:extLst>
                </a:gridCol>
              </a:tblGrid>
              <a:tr h="526824">
                <a:tc gridSpan="8">
                  <a:txBody>
                    <a:bodyPr/>
                    <a:lstStyle/>
                    <a:p>
                      <a:pPr marL="0" marR="0" algn="l" fontAlgn="ctr">
                        <a:spcBef>
                          <a:spcPts val="0"/>
                        </a:spcBef>
                        <a:spcAft>
                          <a:spcPts val="0"/>
                        </a:spcAft>
                        <a:tabLst>
                          <a:tab pos="457200" algn="l"/>
                          <a:tab pos="1085850" algn="l"/>
                        </a:tabLst>
                      </a:pPr>
                      <a:r>
                        <a:rPr lang="en-US" sz="2300" b="0" i="0" u="none" strike="noStrike">
                          <a:effectLst/>
                          <a:latin typeface="Bradley Hand"/>
                          <a:ea typeface="Times New Roman" panose="02020603050405020304" pitchFamily="18" charset="0"/>
                          <a:cs typeface="Times New Roman" panose="02020603050405020304" pitchFamily="18" charset="0"/>
                        </a:rPr>
                        <a:t>The Future of Zoos by </a:t>
                      </a:r>
                      <a:r>
                        <a:rPr lang="en-US" sz="2300" b="0" i="0" u="none" strike="noStrike">
                          <a:solidFill>
                            <a:srgbClr val="000000"/>
                          </a:solidFill>
                          <a:effectLst/>
                          <a:latin typeface="Bradley Hand"/>
                          <a:ea typeface="Times New Roman" panose="02020603050405020304" pitchFamily="18" charset="0"/>
                          <a:cs typeface="Times New Roman" panose="02020603050405020304" pitchFamily="18" charset="0"/>
                        </a:rPr>
                        <a:t>Laura Anastasia</a:t>
                      </a:r>
                      <a:endParaRPr lang="en-US" sz="2600" b="0" i="0" u="none" strike="noStrike">
                        <a:effectLst/>
                        <a:latin typeface="Arial" panose="020B0604020202020204" pitchFamily="34" charset="0"/>
                      </a:endParaRPr>
                    </a:p>
                  </a:txBody>
                  <a:tcPr marL="129547" marR="129547" marT="64773" marB="64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1336476"/>
                  </a:ext>
                </a:extLst>
              </a:tr>
              <a:tr h="994182">
                <a:tc>
                  <a:txBody>
                    <a:bodyPr/>
                    <a:lstStyle/>
                    <a:p>
                      <a:pPr marL="0" marR="0"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600" b="0" i="0" u="none" strike="noStrike">
                        <a:effectLst/>
                        <a:latin typeface="Arial" panose="020B0604020202020204" pitchFamily="34" charset="0"/>
                      </a:endParaRPr>
                    </a:p>
                  </a:txBody>
                  <a:tcPr marL="97160" marR="97160" marT="1349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73152" marR="73152"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600" b="0" i="0" u="none" strike="noStrike">
                        <a:effectLst/>
                        <a:latin typeface="Arial" panose="020B0604020202020204" pitchFamily="34" charset="0"/>
                      </a:endParaRPr>
                    </a:p>
                  </a:txBody>
                  <a:tcPr marL="97160" marR="97160" marT="1349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Before Reading</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Text Evidence (page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3152" marR="73152"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a:t>
                      </a:r>
                      <a:endParaRPr lang="en-US" sz="2600" b="0" i="0" u="none" strike="noStrike">
                        <a:effectLst/>
                        <a:latin typeface="Arial" panose="020B0604020202020204" pitchFamily="34" charset="0"/>
                      </a:endParaRPr>
                    </a:p>
                  </a:txBody>
                  <a:tcPr marL="97160" marR="97160" marT="1349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73152" marR="73152"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Disagree</a:t>
                      </a:r>
                      <a:endParaRPr lang="en-US" sz="2600" b="0" i="0" u="none" strike="noStrike">
                        <a:effectLst/>
                        <a:latin typeface="Arial" panose="020B0604020202020204" pitchFamily="34" charset="0"/>
                      </a:endParaRPr>
                    </a:p>
                  </a:txBody>
                  <a:tcPr marL="97160" marR="97160" marT="1349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marL="0" marR="0" algn="ctr" fontAlgn="ctr">
                        <a:spcBef>
                          <a:spcPts val="0"/>
                        </a:spcBef>
                        <a:spcAft>
                          <a:spcPts val="0"/>
                        </a:spcAft>
                        <a:tabLst>
                          <a:tab pos="457200" algn="l"/>
                          <a:tab pos="1085850" algn="l"/>
                        </a:tabLst>
                      </a:pPr>
                      <a:r>
                        <a:rPr lang="en-US" sz="1400" b="1"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Reader’s Perspective After Reading</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73238539"/>
                  </a:ext>
                </a:extLst>
              </a:tr>
              <a:tr h="540318">
                <a:tc>
                  <a:txBody>
                    <a:bodyPr/>
                    <a:lstStyle/>
                    <a:p>
                      <a:pPr marL="0" marR="0" algn="l" fontAlgn="ctr">
                        <a:spcBef>
                          <a:spcPts val="0"/>
                        </a:spcBef>
                        <a:spcAft>
                          <a:spcPts val="0"/>
                        </a:spcAft>
                        <a:tabLst>
                          <a:tab pos="457200" algn="l"/>
                          <a:tab pos="1085850" algn="l"/>
                        </a:tabLst>
                      </a:pPr>
                      <a:r>
                        <a:rPr lang="en-US" sz="1600" b="0" i="0" u="none" strike="noStrike">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Keeping animals in zoos is inhumane.</a:t>
                      </a:r>
                      <a:endParaRPr lang="en-US" sz="2600" b="0" i="0" u="none" strike="noStrike">
                        <a:solidFill>
                          <a:srgbClr val="FF0000"/>
                        </a:solidFill>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846057"/>
                  </a:ext>
                </a:extLst>
              </a:tr>
              <a:tr h="1015323">
                <a:tc>
                  <a:txBody>
                    <a:bodyPr/>
                    <a:lstStyle/>
                    <a:p>
                      <a:pPr marL="0" marR="0" algn="l" fontAlgn="ctr">
                        <a:spcBef>
                          <a:spcPts val="0"/>
                        </a:spcBef>
                        <a:spcAft>
                          <a:spcPts val="0"/>
                        </a:spcAft>
                        <a:tabLst>
                          <a:tab pos="457200" algn="l"/>
                          <a:tab pos="1085850" algn="l"/>
                        </a:tabLst>
                      </a:pPr>
                      <a:r>
                        <a:rPr lang="en-US" sz="1600" b="0" i="0" u="none" strike="noStrike">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Zoo breeding programs have successfully protected endangered animals. </a:t>
                      </a:r>
                      <a:endParaRPr lang="en-US" sz="2600" b="0" i="0" u="none" strike="noStrike">
                        <a:solidFill>
                          <a:srgbClr val="FF0000"/>
                        </a:solidFill>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7449"/>
                  </a:ext>
                </a:extLst>
              </a:tr>
              <a:tr h="777821">
                <a:tc>
                  <a:txBody>
                    <a:bodyPr/>
                    <a:lstStyle/>
                    <a:p>
                      <a:pPr marL="0" marR="0" algn="l" fontAlgn="ctr">
                        <a:spcBef>
                          <a:spcPts val="0"/>
                        </a:spcBef>
                        <a:spcAft>
                          <a:spcPts val="0"/>
                        </a:spcAft>
                        <a:tabLst>
                          <a:tab pos="457200" algn="l"/>
                          <a:tab pos="1085850" algn="l"/>
                        </a:tabLst>
                      </a:pPr>
                      <a:r>
                        <a:rPr lang="en-US" sz="1600" b="0" i="0" u="none" strike="noStrik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Zoos play an important role in animal conservation.  </a:t>
                      </a:r>
                      <a:endParaRPr lang="en-US" sz="2600" b="0" i="0" u="none" strike="noStrike" dirty="0">
                        <a:solidFill>
                          <a:srgbClr val="FF0000"/>
                        </a:solidFill>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spcBef>
                          <a:spcPts val="0"/>
                        </a:spcBef>
                        <a:spcAft>
                          <a:spcPts val="0"/>
                        </a:spcAft>
                        <a:tabLst>
                          <a:tab pos="457200" algn="l"/>
                          <a:tab pos="1085850" algn="l"/>
                        </a:tabLst>
                      </a:pPr>
                      <a:r>
                        <a:rPr lang="en-US" sz="1600" b="1"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500" b="0" i="0" u="none" strike="noStrike">
                          <a:effectLst/>
                          <a:latin typeface="Bradley Hand"/>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2800" b="0" i="0" u="none" strike="noStrike">
                          <a:effectLst/>
                          <a:latin typeface="Baskerville Old Face" panose="02020602080505020303" pitchFamily="18" charset="0"/>
                          <a:ea typeface="Times New Roman" panose="02020603050405020304" pitchFamily="18" charset="0"/>
                          <a:cs typeface="Times New Roman" panose="02020603050405020304" pitchFamily="18" charset="0"/>
                        </a:rPr>
                        <a:t> </a:t>
                      </a:r>
                      <a:endParaRPr lang="en-US" sz="2600" b="0" i="0" u="none" strike="noStrike">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457200" algn="l"/>
                          <a:tab pos="1085850" algn="l"/>
                        </a:tabLst>
                      </a:pPr>
                      <a:r>
                        <a:rPr lang="en-US" sz="1500" b="0" i="0" u="none" strike="noStrike" dirty="0">
                          <a:effectLst/>
                          <a:latin typeface="Bradley Hand"/>
                          <a:ea typeface="Times New Roman" panose="02020603050405020304" pitchFamily="18" charset="0"/>
                          <a:cs typeface="Times New Roman" panose="02020603050405020304" pitchFamily="18" charset="0"/>
                        </a:rPr>
                        <a:t> </a:t>
                      </a:r>
                      <a:endParaRPr lang="en-US" sz="2600" b="0" i="0" u="none" strike="noStrike" dirty="0">
                        <a:effectLst/>
                        <a:latin typeface="Arial" panose="020B0604020202020204" pitchFamily="34" charset="0"/>
                      </a:endParaRPr>
                    </a:p>
                  </a:txBody>
                  <a:tcPr marL="97160" marR="97160" marT="134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377104"/>
                  </a:ext>
                </a:extLst>
              </a:tr>
            </a:tbl>
          </a:graphicData>
        </a:graphic>
      </p:graphicFrame>
    </p:spTree>
    <p:extLst>
      <p:ext uri="{BB962C8B-B14F-4D97-AF65-F5344CB8AC3E}">
        <p14:creationId xmlns:p14="http://schemas.microsoft.com/office/powerpoint/2010/main" val="11004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DDEDC5-B6E8-3D4F-B78E-D94D85F3435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spcBef>
                <a:spcPct val="0"/>
              </a:spcBef>
            </a:pPr>
            <a:br>
              <a:rPr lang="en-US" sz="6100" kern="1200" dirty="0">
                <a:solidFill>
                  <a:schemeClr val="tx1"/>
                </a:solidFill>
                <a:latin typeface="+mj-lt"/>
                <a:ea typeface="+mj-ea"/>
                <a:cs typeface="+mj-cs"/>
              </a:rPr>
            </a:br>
            <a:r>
              <a:rPr lang="en-US" sz="6100" b="1" kern="1200" dirty="0">
                <a:solidFill>
                  <a:schemeClr val="tx1"/>
                </a:solidFill>
                <a:latin typeface="+mj-lt"/>
                <a:ea typeface="+mj-ea"/>
                <a:cs typeface="+mj-cs"/>
              </a:rPr>
              <a:t>Agree or Disagree </a:t>
            </a:r>
            <a:r>
              <a:rPr lang="en-US" sz="6100" kern="1200" dirty="0">
                <a:solidFill>
                  <a:schemeClr val="tx1"/>
                </a:solidFill>
                <a:latin typeface="+mj-lt"/>
                <a:ea typeface="+mj-ea"/>
                <a:cs typeface="+mj-cs"/>
              </a:rPr>
              <a:t>&amp; </a:t>
            </a:r>
            <a:br>
              <a:rPr lang="en-US" sz="6100" kern="1200" dirty="0">
                <a:solidFill>
                  <a:schemeClr val="tx1"/>
                </a:solidFill>
                <a:latin typeface="+mj-lt"/>
                <a:ea typeface="+mj-ea"/>
                <a:cs typeface="+mj-cs"/>
              </a:rPr>
            </a:br>
            <a:r>
              <a:rPr lang="en-US" sz="6100" b="1" kern="1200" dirty="0">
                <a:solidFill>
                  <a:schemeClr val="tx1"/>
                </a:solidFill>
                <a:latin typeface="+mj-lt"/>
                <a:ea typeface="+mj-ea"/>
                <a:cs typeface="+mj-cs"/>
              </a:rPr>
              <a:t>Explain our Perspective</a:t>
            </a:r>
          </a:p>
        </p:txBody>
      </p:sp>
      <p:sp>
        <p:nvSpPr>
          <p:cNvPr id="3" name="Text Placeholder 2">
            <a:extLst>
              <a:ext uri="{FF2B5EF4-FFF2-40B4-BE49-F238E27FC236}">
                <a16:creationId xmlns:a16="http://schemas.microsoft.com/office/drawing/2014/main" id="{14E7F569-8B5B-F149-A785-B112876040A3}"/>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marL="0" indent="0" algn="ctr"/>
            <a:r>
              <a:rPr lang="en-US" sz="2800" kern="1200">
                <a:solidFill>
                  <a:schemeClr val="tx1"/>
                </a:solidFill>
                <a:latin typeface="+mn-lt"/>
                <a:ea typeface="+mn-ea"/>
                <a:cs typeface="+mn-cs"/>
              </a:rPr>
              <a:t>BEFORE READING</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5579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3925</Words>
  <Application>Microsoft Macintosh PowerPoint</Application>
  <PresentationFormat>Widescreen</PresentationFormat>
  <Paragraphs>466</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Baskerville Old Face</vt:lpstr>
      <vt:lpstr>Bradley Hand</vt:lpstr>
      <vt:lpstr>Calibri</vt:lpstr>
      <vt:lpstr>Times New Roman</vt:lpstr>
      <vt:lpstr>Office Theme</vt:lpstr>
      <vt:lpstr>“THE FUTURE OF ZOOS”    Laura Anastasia</vt:lpstr>
      <vt:lpstr>Step 1: Vocabulary Map</vt:lpstr>
      <vt:lpstr>Inhumane (inhumana/o)</vt:lpstr>
      <vt:lpstr>PowerPoint Presentation</vt:lpstr>
      <vt:lpstr>Inhumane: Turn and Talk</vt:lpstr>
      <vt:lpstr>Step 2: AR Guides Before Reading</vt:lpstr>
      <vt:lpstr>Introduce the  AR Guide</vt:lpstr>
      <vt:lpstr>Let’s Read the Statements</vt:lpstr>
      <vt:lpstr> Agree or Disagree &amp;  Explain our Perspective</vt:lpstr>
      <vt:lpstr>Modeling Respond to Statements</vt:lpstr>
      <vt:lpstr>Before Reading  Guided Practice Respond to Statements</vt:lpstr>
      <vt:lpstr> Independent Practice  Respond to Statements</vt:lpstr>
      <vt:lpstr>Step 3: Read the Article</vt:lpstr>
      <vt:lpstr>PowerPoint Presentation</vt:lpstr>
      <vt:lpstr>PowerPoint Presentation</vt:lpstr>
      <vt:lpstr>PowerPoint Presentation</vt:lpstr>
      <vt:lpstr>Step 4: Find the Evidence</vt:lpstr>
      <vt:lpstr>During Reading  Gather Text Evidence</vt:lpstr>
      <vt:lpstr>AR Guide: “The Future of Zoos” Practice</vt:lpstr>
      <vt:lpstr>Step 5: Final Perspective</vt:lpstr>
      <vt:lpstr>AR Guide: “The Future of Zoos” Practice</vt:lpstr>
      <vt:lpstr>After Reading  Independent Practice Statement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ZOOS”    Laura Anastasia</dc:title>
  <dc:creator>Vicki Griffo</dc:creator>
  <cp:lastModifiedBy>Vicki Griffo</cp:lastModifiedBy>
  <cp:revision>1</cp:revision>
  <dcterms:created xsi:type="dcterms:W3CDTF">2020-07-14T18:36:35Z</dcterms:created>
  <dcterms:modified xsi:type="dcterms:W3CDTF">2020-07-14T18:37:57Z</dcterms:modified>
</cp:coreProperties>
</file>